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6" r:id="rId3"/>
    <p:sldId id="263" r:id="rId4"/>
    <p:sldId id="259" r:id="rId5"/>
    <p:sldId id="265" r:id="rId6"/>
    <p:sldId id="262" r:id="rId7"/>
    <p:sldId id="267" r:id="rId8"/>
    <p:sldId id="264" r:id="rId9"/>
    <p:sldId id="268" r:id="rId10"/>
    <p:sldId id="257" r:id="rId11"/>
    <p:sldId id="261"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thor.ad.uni.edu\users\larimerc\Documents\Governors%20grant%20-%20Iowa\Statehouse%20partisanship%201846-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8622554954242246E-2"/>
          <c:y val="2.5405301490639038E-2"/>
          <c:w val="0.91236812707379678"/>
          <c:h val="0.87932218703730536"/>
        </c:manualLayout>
      </c:layout>
      <c:lineChart>
        <c:grouping val="standard"/>
        <c:varyColors val="0"/>
        <c:ser>
          <c:idx val="0"/>
          <c:order val="0"/>
          <c:tx>
            <c:strRef>
              <c:f>Sheet1!$R$64:$R$65</c:f>
              <c:strCache>
                <c:ptCount val="2"/>
                <c:pt idx="0">
                  <c:v>% Democrat</c:v>
                </c:pt>
                <c:pt idx="1">
                  <c:v>Iowa House </c:v>
                </c:pt>
              </c:strCache>
            </c:strRef>
          </c:tx>
          <c:spPr>
            <a:ln w="38100"/>
          </c:spPr>
          <c:cat>
            <c:numRef>
              <c:f>Sheet1!$Q$66:$Q$118</c:f>
              <c:numCache>
                <c:formatCode>General</c:formatCode>
                <c:ptCount val="53"/>
                <c:pt idx="0">
                  <c:v>1969</c:v>
                </c:pt>
                <c:pt idx="1">
                  <c:v>1970</c:v>
                </c:pt>
                <c:pt idx="2">
                  <c:v>1971</c:v>
                </c:pt>
                <c:pt idx="3">
                  <c:v>1972</c:v>
                </c:pt>
                <c:pt idx="4">
                  <c:v>1973</c:v>
                </c:pt>
                <c:pt idx="5">
                  <c:v>1974</c:v>
                </c:pt>
                <c:pt idx="6">
                  <c:v>1975</c:v>
                </c:pt>
                <c:pt idx="7">
                  <c:v>1976</c:v>
                </c:pt>
                <c:pt idx="8">
                  <c:v>1977</c:v>
                </c:pt>
                <c:pt idx="9">
                  <c:v>1978</c:v>
                </c:pt>
                <c:pt idx="10">
                  <c:v>1979</c:v>
                </c:pt>
                <c:pt idx="11">
                  <c:v>1980</c:v>
                </c:pt>
                <c:pt idx="12">
                  <c:v>1981</c:v>
                </c:pt>
                <c:pt idx="13">
                  <c:v>1982</c:v>
                </c:pt>
                <c:pt idx="14">
                  <c:v>1983</c:v>
                </c:pt>
                <c:pt idx="15">
                  <c:v>1984</c:v>
                </c:pt>
                <c:pt idx="16">
                  <c:v>1985</c:v>
                </c:pt>
                <c:pt idx="17">
                  <c:v>1986</c:v>
                </c:pt>
                <c:pt idx="18">
                  <c:v>1987</c:v>
                </c:pt>
                <c:pt idx="19">
                  <c:v>1988</c:v>
                </c:pt>
                <c:pt idx="20">
                  <c:v>1989</c:v>
                </c:pt>
                <c:pt idx="21">
                  <c:v>1990</c:v>
                </c:pt>
                <c:pt idx="22">
                  <c:v>1991</c:v>
                </c:pt>
                <c:pt idx="23">
                  <c:v>1992</c:v>
                </c:pt>
                <c:pt idx="24">
                  <c:v>1993</c:v>
                </c:pt>
                <c:pt idx="25">
                  <c:v>1994</c:v>
                </c:pt>
                <c:pt idx="26">
                  <c:v>1995</c:v>
                </c:pt>
                <c:pt idx="27">
                  <c:v>1996</c:v>
                </c:pt>
                <c:pt idx="28">
                  <c:v>1997</c:v>
                </c:pt>
                <c:pt idx="29">
                  <c:v>1998</c:v>
                </c:pt>
                <c:pt idx="30">
                  <c:v>1999</c:v>
                </c:pt>
                <c:pt idx="31">
                  <c:v>2000</c:v>
                </c:pt>
                <c:pt idx="32">
                  <c:v>2001</c:v>
                </c:pt>
                <c:pt idx="33">
                  <c:v>2002</c:v>
                </c:pt>
                <c:pt idx="34">
                  <c:v>2003</c:v>
                </c:pt>
                <c:pt idx="35">
                  <c:v>2004</c:v>
                </c:pt>
                <c:pt idx="36">
                  <c:v>2005</c:v>
                </c:pt>
                <c:pt idx="37">
                  <c:v>2006</c:v>
                </c:pt>
                <c:pt idx="38">
                  <c:v>2007</c:v>
                </c:pt>
                <c:pt idx="39">
                  <c:v>2008</c:v>
                </c:pt>
                <c:pt idx="40">
                  <c:v>2009</c:v>
                </c:pt>
                <c:pt idx="41">
                  <c:v>2010</c:v>
                </c:pt>
                <c:pt idx="42">
                  <c:v>2011</c:v>
                </c:pt>
                <c:pt idx="43">
                  <c:v>2012</c:v>
                </c:pt>
                <c:pt idx="44">
                  <c:v>2013</c:v>
                </c:pt>
                <c:pt idx="45">
                  <c:v>2014</c:v>
                </c:pt>
                <c:pt idx="46">
                  <c:v>2015</c:v>
                </c:pt>
                <c:pt idx="47">
                  <c:v>2016</c:v>
                </c:pt>
                <c:pt idx="48">
                  <c:v>2017</c:v>
                </c:pt>
                <c:pt idx="49">
                  <c:v>2018</c:v>
                </c:pt>
                <c:pt idx="50">
                  <c:v>2019</c:v>
                </c:pt>
                <c:pt idx="51">
                  <c:v>2020</c:v>
                </c:pt>
                <c:pt idx="52">
                  <c:v>2021</c:v>
                </c:pt>
              </c:numCache>
            </c:numRef>
          </c:cat>
          <c:val>
            <c:numRef>
              <c:f>Sheet1!$R$66:$R$118</c:f>
              <c:numCache>
                <c:formatCode>0.00</c:formatCode>
                <c:ptCount val="53"/>
                <c:pt idx="0">
                  <c:v>30.64516129032258</c:v>
                </c:pt>
                <c:pt idx="1">
                  <c:v>30.64516129032258</c:v>
                </c:pt>
                <c:pt idx="2">
                  <c:v>36.363636363636367</c:v>
                </c:pt>
                <c:pt idx="3">
                  <c:v>36.363636363636367</c:v>
                </c:pt>
                <c:pt idx="4">
                  <c:v>44</c:v>
                </c:pt>
                <c:pt idx="5">
                  <c:v>44</c:v>
                </c:pt>
                <c:pt idx="6">
                  <c:v>61</c:v>
                </c:pt>
                <c:pt idx="7">
                  <c:v>61</c:v>
                </c:pt>
                <c:pt idx="8">
                  <c:v>59</c:v>
                </c:pt>
                <c:pt idx="9">
                  <c:v>59</c:v>
                </c:pt>
                <c:pt idx="10">
                  <c:v>44</c:v>
                </c:pt>
                <c:pt idx="11">
                  <c:v>44</c:v>
                </c:pt>
                <c:pt idx="12">
                  <c:v>44</c:v>
                </c:pt>
                <c:pt idx="13">
                  <c:v>45</c:v>
                </c:pt>
                <c:pt idx="14">
                  <c:v>60</c:v>
                </c:pt>
                <c:pt idx="15">
                  <c:v>60</c:v>
                </c:pt>
                <c:pt idx="16">
                  <c:v>60</c:v>
                </c:pt>
                <c:pt idx="17">
                  <c:v>60</c:v>
                </c:pt>
                <c:pt idx="18">
                  <c:v>57.999999999999993</c:v>
                </c:pt>
                <c:pt idx="19">
                  <c:v>57.999999999999993</c:v>
                </c:pt>
                <c:pt idx="20">
                  <c:v>61</c:v>
                </c:pt>
                <c:pt idx="21">
                  <c:v>61</c:v>
                </c:pt>
                <c:pt idx="22">
                  <c:v>55.000000000000007</c:v>
                </c:pt>
                <c:pt idx="23">
                  <c:v>55.000000000000007</c:v>
                </c:pt>
                <c:pt idx="24">
                  <c:v>49</c:v>
                </c:pt>
                <c:pt idx="25">
                  <c:v>49</c:v>
                </c:pt>
                <c:pt idx="26">
                  <c:v>36</c:v>
                </c:pt>
                <c:pt idx="27">
                  <c:v>37</c:v>
                </c:pt>
                <c:pt idx="28">
                  <c:v>46</c:v>
                </c:pt>
                <c:pt idx="29">
                  <c:v>46</c:v>
                </c:pt>
                <c:pt idx="30">
                  <c:v>44</c:v>
                </c:pt>
                <c:pt idx="31">
                  <c:v>44</c:v>
                </c:pt>
                <c:pt idx="32">
                  <c:v>44</c:v>
                </c:pt>
                <c:pt idx="33">
                  <c:v>44</c:v>
                </c:pt>
                <c:pt idx="34">
                  <c:v>47</c:v>
                </c:pt>
                <c:pt idx="35">
                  <c:v>47</c:v>
                </c:pt>
                <c:pt idx="36">
                  <c:v>49</c:v>
                </c:pt>
                <c:pt idx="37">
                  <c:v>49</c:v>
                </c:pt>
                <c:pt idx="38">
                  <c:v>54</c:v>
                </c:pt>
                <c:pt idx="39">
                  <c:v>53</c:v>
                </c:pt>
                <c:pt idx="40">
                  <c:v>56.000000000000007</c:v>
                </c:pt>
                <c:pt idx="41">
                  <c:v>56.000000000000007</c:v>
                </c:pt>
                <c:pt idx="42">
                  <c:v>40</c:v>
                </c:pt>
                <c:pt idx="43">
                  <c:v>40</c:v>
                </c:pt>
                <c:pt idx="44">
                  <c:v>47</c:v>
                </c:pt>
                <c:pt idx="45">
                  <c:v>47</c:v>
                </c:pt>
                <c:pt idx="46">
                  <c:v>43</c:v>
                </c:pt>
                <c:pt idx="47">
                  <c:v>43</c:v>
                </c:pt>
                <c:pt idx="48">
                  <c:v>41</c:v>
                </c:pt>
                <c:pt idx="49">
                  <c:v>41</c:v>
                </c:pt>
                <c:pt idx="50" formatCode="General">
                  <c:v>46</c:v>
                </c:pt>
                <c:pt idx="51" formatCode="General">
                  <c:v>47</c:v>
                </c:pt>
                <c:pt idx="52" formatCode="General">
                  <c:v>41</c:v>
                </c:pt>
              </c:numCache>
            </c:numRef>
          </c:val>
          <c:smooth val="0"/>
          <c:extLst>
            <c:ext xmlns:c16="http://schemas.microsoft.com/office/drawing/2014/chart" uri="{C3380CC4-5D6E-409C-BE32-E72D297353CC}">
              <c16:uniqueId val="{00000000-C39F-476A-AD6D-538FE3DAF9BE}"/>
            </c:ext>
          </c:extLst>
        </c:ser>
        <c:ser>
          <c:idx val="1"/>
          <c:order val="1"/>
          <c:tx>
            <c:strRef>
              <c:f>Sheet1!$S$64:$S$65</c:f>
              <c:strCache>
                <c:ptCount val="2"/>
                <c:pt idx="0">
                  <c:v>% Democrat</c:v>
                </c:pt>
                <c:pt idx="1">
                  <c:v>Iowa Senate</c:v>
                </c:pt>
              </c:strCache>
            </c:strRef>
          </c:tx>
          <c:spPr>
            <a:ln w="38100"/>
          </c:spPr>
          <c:cat>
            <c:numRef>
              <c:f>Sheet1!$Q$66:$Q$118</c:f>
              <c:numCache>
                <c:formatCode>General</c:formatCode>
                <c:ptCount val="53"/>
                <c:pt idx="0">
                  <c:v>1969</c:v>
                </c:pt>
                <c:pt idx="1">
                  <c:v>1970</c:v>
                </c:pt>
                <c:pt idx="2">
                  <c:v>1971</c:v>
                </c:pt>
                <c:pt idx="3">
                  <c:v>1972</c:v>
                </c:pt>
                <c:pt idx="4">
                  <c:v>1973</c:v>
                </c:pt>
                <c:pt idx="5">
                  <c:v>1974</c:v>
                </c:pt>
                <c:pt idx="6">
                  <c:v>1975</c:v>
                </c:pt>
                <c:pt idx="7">
                  <c:v>1976</c:v>
                </c:pt>
                <c:pt idx="8">
                  <c:v>1977</c:v>
                </c:pt>
                <c:pt idx="9">
                  <c:v>1978</c:v>
                </c:pt>
                <c:pt idx="10">
                  <c:v>1979</c:v>
                </c:pt>
                <c:pt idx="11">
                  <c:v>1980</c:v>
                </c:pt>
                <c:pt idx="12">
                  <c:v>1981</c:v>
                </c:pt>
                <c:pt idx="13">
                  <c:v>1982</c:v>
                </c:pt>
                <c:pt idx="14">
                  <c:v>1983</c:v>
                </c:pt>
                <c:pt idx="15">
                  <c:v>1984</c:v>
                </c:pt>
                <c:pt idx="16">
                  <c:v>1985</c:v>
                </c:pt>
                <c:pt idx="17">
                  <c:v>1986</c:v>
                </c:pt>
                <c:pt idx="18">
                  <c:v>1987</c:v>
                </c:pt>
                <c:pt idx="19">
                  <c:v>1988</c:v>
                </c:pt>
                <c:pt idx="20">
                  <c:v>1989</c:v>
                </c:pt>
                <c:pt idx="21">
                  <c:v>1990</c:v>
                </c:pt>
                <c:pt idx="22">
                  <c:v>1991</c:v>
                </c:pt>
                <c:pt idx="23">
                  <c:v>1992</c:v>
                </c:pt>
                <c:pt idx="24">
                  <c:v>1993</c:v>
                </c:pt>
                <c:pt idx="25">
                  <c:v>1994</c:v>
                </c:pt>
                <c:pt idx="26">
                  <c:v>1995</c:v>
                </c:pt>
                <c:pt idx="27">
                  <c:v>1996</c:v>
                </c:pt>
                <c:pt idx="28">
                  <c:v>1997</c:v>
                </c:pt>
                <c:pt idx="29">
                  <c:v>1998</c:v>
                </c:pt>
                <c:pt idx="30">
                  <c:v>1999</c:v>
                </c:pt>
                <c:pt idx="31">
                  <c:v>2000</c:v>
                </c:pt>
                <c:pt idx="32">
                  <c:v>2001</c:v>
                </c:pt>
                <c:pt idx="33">
                  <c:v>2002</c:v>
                </c:pt>
                <c:pt idx="34">
                  <c:v>2003</c:v>
                </c:pt>
                <c:pt idx="35">
                  <c:v>2004</c:v>
                </c:pt>
                <c:pt idx="36">
                  <c:v>2005</c:v>
                </c:pt>
                <c:pt idx="37">
                  <c:v>2006</c:v>
                </c:pt>
                <c:pt idx="38">
                  <c:v>2007</c:v>
                </c:pt>
                <c:pt idx="39">
                  <c:v>2008</c:v>
                </c:pt>
                <c:pt idx="40">
                  <c:v>2009</c:v>
                </c:pt>
                <c:pt idx="41">
                  <c:v>2010</c:v>
                </c:pt>
                <c:pt idx="42">
                  <c:v>2011</c:v>
                </c:pt>
                <c:pt idx="43">
                  <c:v>2012</c:v>
                </c:pt>
                <c:pt idx="44">
                  <c:v>2013</c:v>
                </c:pt>
                <c:pt idx="45">
                  <c:v>2014</c:v>
                </c:pt>
                <c:pt idx="46">
                  <c:v>2015</c:v>
                </c:pt>
                <c:pt idx="47">
                  <c:v>2016</c:v>
                </c:pt>
                <c:pt idx="48">
                  <c:v>2017</c:v>
                </c:pt>
                <c:pt idx="49">
                  <c:v>2018</c:v>
                </c:pt>
                <c:pt idx="50">
                  <c:v>2019</c:v>
                </c:pt>
                <c:pt idx="51">
                  <c:v>2020</c:v>
                </c:pt>
                <c:pt idx="52">
                  <c:v>2021</c:v>
                </c:pt>
              </c:numCache>
            </c:numRef>
          </c:cat>
          <c:val>
            <c:numRef>
              <c:f>Sheet1!$S$66:$S$118</c:f>
              <c:numCache>
                <c:formatCode>0.00</c:formatCode>
                <c:ptCount val="53"/>
                <c:pt idx="0">
                  <c:v>26.229508196721312</c:v>
                </c:pt>
                <c:pt idx="1">
                  <c:v>26.229508196721312</c:v>
                </c:pt>
                <c:pt idx="2">
                  <c:v>24</c:v>
                </c:pt>
                <c:pt idx="3">
                  <c:v>24</c:v>
                </c:pt>
                <c:pt idx="4">
                  <c:v>44</c:v>
                </c:pt>
                <c:pt idx="5">
                  <c:v>44</c:v>
                </c:pt>
                <c:pt idx="6">
                  <c:v>52</c:v>
                </c:pt>
                <c:pt idx="7">
                  <c:v>52</c:v>
                </c:pt>
                <c:pt idx="8">
                  <c:v>52</c:v>
                </c:pt>
                <c:pt idx="9">
                  <c:v>52</c:v>
                </c:pt>
                <c:pt idx="10">
                  <c:v>44</c:v>
                </c:pt>
                <c:pt idx="11">
                  <c:v>42</c:v>
                </c:pt>
                <c:pt idx="12">
                  <c:v>42</c:v>
                </c:pt>
                <c:pt idx="13">
                  <c:v>42</c:v>
                </c:pt>
                <c:pt idx="14">
                  <c:v>56.000000000000007</c:v>
                </c:pt>
                <c:pt idx="15">
                  <c:v>56.000000000000007</c:v>
                </c:pt>
                <c:pt idx="16">
                  <c:v>57.999999999999993</c:v>
                </c:pt>
                <c:pt idx="17">
                  <c:v>57.999999999999993</c:v>
                </c:pt>
                <c:pt idx="18">
                  <c:v>60</c:v>
                </c:pt>
                <c:pt idx="19">
                  <c:v>60</c:v>
                </c:pt>
                <c:pt idx="20">
                  <c:v>60</c:v>
                </c:pt>
                <c:pt idx="21">
                  <c:v>60</c:v>
                </c:pt>
                <c:pt idx="22">
                  <c:v>57.999999999999993</c:v>
                </c:pt>
                <c:pt idx="23">
                  <c:v>57.999999999999993</c:v>
                </c:pt>
                <c:pt idx="24">
                  <c:v>54</c:v>
                </c:pt>
                <c:pt idx="25">
                  <c:v>54</c:v>
                </c:pt>
                <c:pt idx="26">
                  <c:v>54</c:v>
                </c:pt>
                <c:pt idx="27">
                  <c:v>54</c:v>
                </c:pt>
                <c:pt idx="28">
                  <c:v>44</c:v>
                </c:pt>
                <c:pt idx="29">
                  <c:v>44</c:v>
                </c:pt>
                <c:pt idx="30">
                  <c:v>40</c:v>
                </c:pt>
                <c:pt idx="31">
                  <c:v>40</c:v>
                </c:pt>
                <c:pt idx="32">
                  <c:v>42</c:v>
                </c:pt>
                <c:pt idx="33">
                  <c:v>42</c:v>
                </c:pt>
                <c:pt idx="34">
                  <c:v>42</c:v>
                </c:pt>
                <c:pt idx="35">
                  <c:v>42</c:v>
                </c:pt>
                <c:pt idx="36">
                  <c:v>50</c:v>
                </c:pt>
                <c:pt idx="37">
                  <c:v>50</c:v>
                </c:pt>
                <c:pt idx="38">
                  <c:v>60</c:v>
                </c:pt>
                <c:pt idx="39">
                  <c:v>60</c:v>
                </c:pt>
                <c:pt idx="40">
                  <c:v>64</c:v>
                </c:pt>
                <c:pt idx="41">
                  <c:v>64</c:v>
                </c:pt>
                <c:pt idx="42">
                  <c:v>52</c:v>
                </c:pt>
                <c:pt idx="43">
                  <c:v>52</c:v>
                </c:pt>
                <c:pt idx="44">
                  <c:v>52</c:v>
                </c:pt>
                <c:pt idx="45">
                  <c:v>52</c:v>
                </c:pt>
                <c:pt idx="46">
                  <c:v>52</c:v>
                </c:pt>
                <c:pt idx="47">
                  <c:v>52</c:v>
                </c:pt>
                <c:pt idx="48">
                  <c:v>40</c:v>
                </c:pt>
                <c:pt idx="49">
                  <c:v>40</c:v>
                </c:pt>
                <c:pt idx="50" formatCode="General">
                  <c:v>36</c:v>
                </c:pt>
                <c:pt idx="51" formatCode="General">
                  <c:v>36</c:v>
                </c:pt>
                <c:pt idx="52" formatCode="General">
                  <c:v>36</c:v>
                </c:pt>
              </c:numCache>
            </c:numRef>
          </c:val>
          <c:smooth val="0"/>
          <c:extLst>
            <c:ext xmlns:c16="http://schemas.microsoft.com/office/drawing/2014/chart" uri="{C3380CC4-5D6E-409C-BE32-E72D297353CC}">
              <c16:uniqueId val="{00000001-C39F-476A-AD6D-538FE3DAF9BE}"/>
            </c:ext>
          </c:extLst>
        </c:ser>
        <c:dLbls>
          <c:showLegendKey val="0"/>
          <c:showVal val="0"/>
          <c:showCatName val="0"/>
          <c:showSerName val="0"/>
          <c:showPercent val="0"/>
          <c:showBubbleSize val="0"/>
        </c:dLbls>
        <c:marker val="1"/>
        <c:smooth val="0"/>
        <c:axId val="137021320"/>
        <c:axId val="137016616"/>
      </c:lineChart>
      <c:catAx>
        <c:axId val="137021320"/>
        <c:scaling>
          <c:orientation val="minMax"/>
        </c:scaling>
        <c:delete val="0"/>
        <c:axPos val="b"/>
        <c:numFmt formatCode="General" sourceLinked="1"/>
        <c:majorTickMark val="out"/>
        <c:minorTickMark val="none"/>
        <c:tickLblPos val="nextTo"/>
        <c:txPr>
          <a:bodyPr/>
          <a:lstStyle/>
          <a:p>
            <a:pPr>
              <a:defRPr sz="1600"/>
            </a:pPr>
            <a:endParaRPr lang="en-US"/>
          </a:p>
        </c:txPr>
        <c:crossAx val="137016616"/>
        <c:crosses val="autoZero"/>
        <c:auto val="1"/>
        <c:lblAlgn val="ctr"/>
        <c:lblOffset val="100"/>
        <c:noMultiLvlLbl val="0"/>
      </c:catAx>
      <c:valAx>
        <c:axId val="137016616"/>
        <c:scaling>
          <c:orientation val="minMax"/>
        </c:scaling>
        <c:delete val="0"/>
        <c:axPos val="l"/>
        <c:majorGridlines/>
        <c:numFmt formatCode="0.00" sourceLinked="1"/>
        <c:majorTickMark val="out"/>
        <c:minorTickMark val="none"/>
        <c:tickLblPos val="nextTo"/>
        <c:txPr>
          <a:bodyPr/>
          <a:lstStyle/>
          <a:p>
            <a:pPr>
              <a:defRPr sz="1600"/>
            </a:pPr>
            <a:endParaRPr lang="en-US"/>
          </a:p>
        </c:txPr>
        <c:crossAx val="137021320"/>
        <c:crosses val="autoZero"/>
        <c:crossBetween val="between"/>
      </c:valAx>
    </c:plotArea>
    <c:legend>
      <c:legendPos val="r"/>
      <c:layout>
        <c:manualLayout>
          <c:xMode val="edge"/>
          <c:yMode val="edge"/>
          <c:x val="0.48724894809099034"/>
          <c:y val="0.53542379471301682"/>
          <c:w val="0.27136248121419004"/>
          <c:h val="0.18929009215416442"/>
        </c:manualLayout>
      </c:layout>
      <c:overlay val="0"/>
      <c:txPr>
        <a:bodyPr/>
        <a:lstStyle/>
        <a:p>
          <a:pPr>
            <a:defRPr sz="1800"/>
          </a:pPr>
          <a:endParaRPr lang="en-US"/>
        </a:p>
      </c:txPr>
    </c:legend>
    <c:plotVisOnly val="1"/>
    <c:dispBlanksAs val="gap"/>
    <c:showDLblsOverMax val="0"/>
  </c:chart>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0.05701</cdr:x>
      <cdr:y>0.26295</cdr:y>
    </cdr:from>
    <cdr:to>
      <cdr:x>0.96892</cdr:x>
      <cdr:y>0.2683</cdr:y>
    </cdr:to>
    <cdr:cxnSp macro="">
      <cdr:nvCxnSpPr>
        <cdr:cNvPr id="3" name="Straight Connector 2"/>
        <cdr:cNvCxnSpPr/>
      </cdr:nvCxnSpPr>
      <cdr:spPr>
        <a:xfrm xmlns:a="http://schemas.openxmlformats.org/drawingml/2006/main" flipV="1">
          <a:off x="650905" y="1399251"/>
          <a:ext cx="10411120" cy="28459"/>
        </a:xfrm>
        <a:prstGeom xmlns:a="http://schemas.openxmlformats.org/drawingml/2006/main" prst="line">
          <a:avLst/>
        </a:prstGeom>
        <a:ln xmlns:a="http://schemas.openxmlformats.org/drawingml/2006/main" w="47625">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D38161-71E0-41A2-8034-9E97C98F7052}"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85274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38161-71E0-41A2-8034-9E97C98F7052}"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97308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38161-71E0-41A2-8034-9E97C98F7052}"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103910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D38161-71E0-41A2-8034-9E97C98F7052}"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1452779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0D38161-71E0-41A2-8034-9E97C98F7052}"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399830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D38161-71E0-41A2-8034-9E97C98F7052}"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120941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D38161-71E0-41A2-8034-9E97C98F7052}"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201973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D38161-71E0-41A2-8034-9E97C98F7052}"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3097626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38161-71E0-41A2-8034-9E97C98F7052}"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230985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D38161-71E0-41A2-8034-9E97C98F7052}"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3242976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0D38161-71E0-41A2-8034-9E97C98F7052}"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51E59B-FD34-433A-81C6-611E31FAA736}" type="slidenum">
              <a:rPr lang="en-US" smtClean="0"/>
              <a:t>‹#›</a:t>
            </a:fld>
            <a:endParaRPr lang="en-US"/>
          </a:p>
        </p:txBody>
      </p:sp>
    </p:spTree>
    <p:extLst>
      <p:ext uri="{BB962C8B-B14F-4D97-AF65-F5344CB8AC3E}">
        <p14:creationId xmlns:p14="http://schemas.microsoft.com/office/powerpoint/2010/main" val="3229678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38161-71E0-41A2-8034-9E97C98F7052}" type="datetimeFigureOut">
              <a:rPr lang="en-US" smtClean="0"/>
              <a:t>3/19/2021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1E59B-FD34-433A-81C6-611E31FAA736}" type="slidenum">
              <a:rPr lang="en-US" smtClean="0"/>
              <a:t>‹#›</a:t>
            </a:fld>
            <a:endParaRPr lang="en-US"/>
          </a:p>
        </p:txBody>
      </p:sp>
    </p:spTree>
    <p:extLst>
      <p:ext uri="{BB962C8B-B14F-4D97-AF65-F5344CB8AC3E}">
        <p14:creationId xmlns:p14="http://schemas.microsoft.com/office/powerpoint/2010/main" val="2143887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sbs.uni.edu/polisci" TargetMode="External"/><Relationship Id="rId2" Type="http://schemas.openxmlformats.org/officeDocument/2006/relationships/hyperlink" Target="https://csbs.uni.edu/polisci/faculty-staff-directory/christopher-larimer" TargetMode="External"/><Relationship Id="rId1" Type="http://schemas.openxmlformats.org/officeDocument/2006/relationships/slideLayout" Target="../slideLayouts/slideLayout1.xml"/><Relationship Id="rId4" Type="http://schemas.openxmlformats.org/officeDocument/2006/relationships/hyperlink" Target="https://continuinged.uni.edu/distance/public-policy"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desmoinesregister.com/story/news/politics/iowa-poll/2021/03/16/iowa-poll-governor-kim-reynolds-covid-response-approval-2022-election/4645307001/"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mazon.com/How-America-Lost-Mind-Distinguished/dp/0806164328/" TargetMode="External"/><Relationship Id="rId2" Type="http://schemas.openxmlformats.org/officeDocument/2006/relationships/hyperlink" Target="https://www.amazon.com/Securitarian-Personality-Motivates-Matters-Post-Trump/dp/0190096489/" TargetMode="External"/><Relationship Id="rId1" Type="http://schemas.openxmlformats.org/officeDocument/2006/relationships/slideLayout" Target="../slideLayouts/slideLayout2.xml"/><Relationship Id="rId5" Type="http://schemas.openxmlformats.org/officeDocument/2006/relationships/hyperlink" Target="https://www.amazon.com/American-Rage-Steven-W-Webster/dp/1108811922" TargetMode="External"/><Relationship Id="rId4" Type="http://schemas.openxmlformats.org/officeDocument/2006/relationships/hyperlink" Target="https://www.amazon.com/Bases-Loaded-Presidential-Campaigns-Changing/dp/0197533078/"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nytimes.com/2020/10/20/opinion/polarization-politics-american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ytimes.com/2020/10/26/us/election-nonvoters.html" TargetMode="External"/><Relationship Id="rId2" Type="http://schemas.openxmlformats.org/officeDocument/2006/relationships/hyperlink" Target="https://www.nytimes.com/2019/09/24/upshot/many-americans-not-polarize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oll.qu.edu/national/release-detail?ReleaseID=3686"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hyperlink" Target="https://www.pewresearch.org/politics/2020/11/20/sharp-divisions-on-vote-counts-as-biden-gets-high-marks-for-his-post-election-conduct/pp_2020-11-20_post-election_0-0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orningconsult.com/form/tracking-voter-trust-in-elections/"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advances.sciencemag.org/content/6/36/eabc4046/tab-pdf" TargetMode="External"/><Relationship Id="rId2" Type="http://schemas.openxmlformats.org/officeDocument/2006/relationships/hyperlink" Target="https://www.cambridge.org/core/journals/american-political-science-review/article/minimal-persuasive-effects-of-campaign-contact-in-general-elections-evidence-from-49-field-experiments/753665A313C4AB433DBF7110299B7433" TargetMode="External"/><Relationship Id="rId1" Type="http://schemas.openxmlformats.org/officeDocument/2006/relationships/slideLayout" Target="../slideLayouts/slideLayout2.xml"/><Relationship Id="rId5" Type="http://schemas.openxmlformats.org/officeDocument/2006/relationships/hyperlink" Target="https://onlinelibrary.wiley.com/doi/full/10.1111/ajps.12019" TargetMode="External"/><Relationship Id="rId4" Type="http://schemas.openxmlformats.org/officeDocument/2006/relationships/hyperlink" Target="https://www.cambridge.org/core/journals/american-political-science-review/article/reducing-exclusionary-attitudes-through-interpersonal-conversation-evidence-from-three-field-experiments/4AA5B97806A4CAFBAB0651F5DAD8F2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a:latin typeface="Times New Roman" panose="02020603050405020304" pitchFamily="18" charset="0"/>
                <a:cs typeface="Times New Roman" panose="02020603050405020304" pitchFamily="18" charset="0"/>
              </a:rPr>
              <a:t>Reflecting on the Strangest Election in the History of the U.S. and Its Implications for the </a:t>
            </a:r>
            <a:r>
              <a:rPr lang="en-US" sz="3600" dirty="0" smtClean="0">
                <a:latin typeface="Times New Roman" panose="02020603050405020304" pitchFamily="18" charset="0"/>
                <a:cs typeface="Times New Roman" panose="02020603050405020304" pitchFamily="18" charset="0"/>
              </a:rPr>
              <a:t>Future</a:t>
            </a:r>
            <a:endParaRPr lang="en-US" sz="3600" dirty="0">
              <a:latin typeface="Times New Roman" panose="02020603050405020304" pitchFamily="18" charset="0"/>
              <a:cs typeface="Times New Roman" panose="02020603050405020304" pitchFamily="18" charset="0"/>
            </a:endParaRPr>
          </a:p>
        </p:txBody>
      </p:sp>
      <p:sp>
        <p:nvSpPr>
          <p:cNvPr id="7" name="Subtitle 6">
            <a:extLst>
              <a:ext uri="{FF2B5EF4-FFF2-40B4-BE49-F238E27FC236}">
                <a16:creationId xmlns:a16="http://schemas.microsoft.com/office/drawing/2014/main" id="{7A1C23FA-08B7-4CBF-8492-E8DDD4345AC5}"/>
              </a:ext>
            </a:extLst>
          </p:cNvPr>
          <p:cNvSpPr>
            <a:spLocks noGrp="1"/>
          </p:cNvSpPr>
          <p:nvPr>
            <p:ph type="subTitle" idx="1"/>
          </p:nvPr>
        </p:nvSpPr>
        <p:spPr>
          <a:xfrm>
            <a:off x="1524000" y="3922078"/>
            <a:ext cx="9144000" cy="1655762"/>
          </a:xfrm>
        </p:spPr>
        <p:txBody>
          <a:bodyPr>
            <a:normAutofit/>
          </a:bodyPr>
          <a:lstStyle/>
          <a:p>
            <a:r>
              <a:rPr lang="en-US" dirty="0">
                <a:latin typeface="Times New Roman" panose="02020603050405020304" pitchFamily="18" charset="0"/>
                <a:cs typeface="Times New Roman" panose="02020603050405020304" pitchFamily="18" charset="0"/>
                <a:hlinkClick r:id="rId2"/>
              </a:rPr>
              <a:t>Christopher W. Larimer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Professor of </a:t>
            </a:r>
            <a:r>
              <a:rPr lang="en-US" dirty="0">
                <a:latin typeface="Times New Roman" panose="02020603050405020304" pitchFamily="18" charset="0"/>
                <a:cs typeface="Times New Roman" panose="02020603050405020304" pitchFamily="18" charset="0"/>
                <a:hlinkClick r:id="rId3"/>
              </a:rPr>
              <a:t>Political Science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Graduate Coordinator for </a:t>
            </a:r>
            <a:r>
              <a:rPr lang="en-US" dirty="0">
                <a:latin typeface="Times New Roman" panose="02020603050405020304" pitchFamily="18" charset="0"/>
                <a:cs typeface="Times New Roman" panose="02020603050405020304" pitchFamily="18" charset="0"/>
                <a:hlinkClick r:id="rId4"/>
              </a:rPr>
              <a:t>Master of Public Policy </a:t>
            </a:r>
            <a:r>
              <a:rPr lang="en-US" dirty="0">
                <a:latin typeface="Times New Roman" panose="02020603050405020304" pitchFamily="18" charset="0"/>
                <a:cs typeface="Times New Roman" panose="02020603050405020304" pitchFamily="18" charset="0"/>
              </a:rPr>
              <a:t>program</a:t>
            </a:r>
          </a:p>
        </p:txBody>
      </p:sp>
      <p:sp>
        <p:nvSpPr>
          <p:cNvPr id="8" name="TextBox 7"/>
          <p:cNvSpPr txBox="1"/>
          <p:nvPr/>
        </p:nvSpPr>
        <p:spPr>
          <a:xfrm>
            <a:off x="504444" y="5851455"/>
            <a:ext cx="11183112" cy="584775"/>
          </a:xfrm>
          <a:prstGeom prst="rect">
            <a:avLst/>
          </a:prstGeom>
          <a:noFill/>
        </p:spPr>
        <p:txBody>
          <a:bodyPr wrap="square" rtlCol="0">
            <a:spAutoFit/>
          </a:bodyPr>
          <a:lstStyle/>
          <a:p>
            <a:pPr algn="ctr"/>
            <a:r>
              <a:rPr lang="en-US" sz="1600" dirty="0" smtClean="0">
                <a:latin typeface="Times New Roman" panose="02020603050405020304" pitchFamily="18" charset="0"/>
                <a:cs typeface="Times New Roman" panose="02020603050405020304" pitchFamily="18" charset="0"/>
              </a:rPr>
              <a:t>Prepared by Christopher W. Larimer, University of Northern Iowa, for talk with Waverly (IA) Branch of AAUW on March 18, 2021.  </a:t>
            </a:r>
          </a:p>
          <a:p>
            <a:pPr algn="ctr"/>
            <a:r>
              <a:rPr lang="en-US" sz="1600" dirty="0" smtClean="0">
                <a:latin typeface="Times New Roman" panose="02020603050405020304" pitchFamily="18" charset="0"/>
                <a:cs typeface="Times New Roman" panose="02020603050405020304" pitchFamily="18" charset="0"/>
              </a:rPr>
              <a:t>Please do not cite without the author’s permission.</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16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Where are we?</a:t>
            </a:r>
            <a:endParaRPr lang="en-US" sz="4000"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idx="1"/>
          </p:nvPr>
        </p:nvSpPr>
        <p:spPr>
          <a:xfrm>
            <a:off x="4613158" y="1600227"/>
            <a:ext cx="2968860" cy="559876"/>
          </a:xfrm>
        </p:spPr>
        <p:txBody>
          <a:bodyPr/>
          <a:lstStyle/>
          <a:p>
            <a:pPr algn="ctr"/>
            <a:r>
              <a:rPr lang="en-US" sz="2000" dirty="0" smtClean="0">
                <a:solidFill>
                  <a:srgbClr val="FF0000"/>
                </a:solidFill>
                <a:latin typeface="Times New Roman" panose="02020603050405020304" pitchFamily="18" charset="0"/>
                <a:cs typeface="Times New Roman" panose="02020603050405020304" pitchFamily="18" charset="0"/>
              </a:rPr>
              <a:t>2020 trending RED!</a:t>
            </a:r>
            <a:endParaRPr lang="en-US" sz="2000" dirty="0">
              <a:solidFill>
                <a:srgbClr val="FF00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half" idx="2"/>
          </p:nvPr>
        </p:nvSpPr>
        <p:spPr>
          <a:xfrm>
            <a:off x="4342842" y="2160411"/>
            <a:ext cx="3976909" cy="1977262"/>
          </a:xfrm>
        </p:spPr>
        <p:txBody>
          <a:bodyPr>
            <a:normAutofit/>
          </a:bodyPr>
          <a:lstStyle/>
          <a:p>
            <a:r>
              <a:rPr lang="en-US" sz="2400" dirty="0" smtClean="0">
                <a:latin typeface="Times New Roman" panose="02020603050405020304" pitchFamily="18" charset="0"/>
                <a:cs typeface="Times New Roman" panose="02020603050405020304" pitchFamily="18" charset="0"/>
              </a:rPr>
              <a:t>Trump +8.2 in 2020 (+9.4)</a:t>
            </a:r>
          </a:p>
          <a:p>
            <a:r>
              <a:rPr lang="en-US" sz="2400" dirty="0" smtClean="0">
                <a:latin typeface="Times New Roman" panose="02020603050405020304" pitchFamily="18" charset="0"/>
                <a:cs typeface="Times New Roman" panose="02020603050405020304" pitchFamily="18" charset="0"/>
              </a:rPr>
              <a:t>Ernst +6.6 in 2020</a:t>
            </a:r>
          </a:p>
          <a:p>
            <a:r>
              <a:rPr lang="en-US" sz="2400" dirty="0" smtClean="0">
                <a:latin typeface="Times New Roman" panose="02020603050405020304" pitchFamily="18" charset="0"/>
                <a:cs typeface="Times New Roman" panose="02020603050405020304" pitchFamily="18" charset="0"/>
              </a:rPr>
              <a:t>GOP +3 in U.S. House</a:t>
            </a:r>
          </a:p>
          <a:p>
            <a:r>
              <a:rPr lang="en-US" sz="2400" dirty="0" smtClean="0">
                <a:latin typeface="Times New Roman" panose="02020603050405020304" pitchFamily="18" charset="0"/>
                <a:cs typeface="Times New Roman" panose="02020603050405020304" pitchFamily="18" charset="0"/>
              </a:rPr>
              <a:t>GOP +6 in Iowa House</a:t>
            </a:r>
          </a:p>
        </p:txBody>
      </p:sp>
      <p:sp>
        <p:nvSpPr>
          <p:cNvPr id="7" name="Text Placeholder 6"/>
          <p:cNvSpPr>
            <a:spLocks noGrp="1"/>
          </p:cNvSpPr>
          <p:nvPr>
            <p:ph type="body" sz="quarter" idx="3"/>
          </p:nvPr>
        </p:nvSpPr>
        <p:spPr>
          <a:xfrm>
            <a:off x="382307" y="1690688"/>
            <a:ext cx="3023315" cy="469723"/>
          </a:xfrm>
        </p:spPr>
        <p:txBody>
          <a:bodyPr>
            <a:normAutofit/>
          </a:bodyPr>
          <a:lstStyle/>
          <a:p>
            <a:pPr algn="ctr"/>
            <a:r>
              <a:rPr lang="en-US" sz="2000" dirty="0" smtClean="0">
                <a:solidFill>
                  <a:schemeClr val="accent1"/>
                </a:solidFill>
                <a:latin typeface="Times New Roman" panose="02020603050405020304" pitchFamily="18" charset="0"/>
                <a:cs typeface="Times New Roman" panose="02020603050405020304" pitchFamily="18" charset="0"/>
              </a:rPr>
              <a:t>2018 trending BLUE?</a:t>
            </a:r>
            <a:endParaRPr lang="en-US" sz="2000" dirty="0">
              <a:solidFill>
                <a:schemeClr val="accent1"/>
              </a:solidFill>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382307" y="2208371"/>
            <a:ext cx="3960535" cy="1977262"/>
          </a:xfrm>
        </p:spPr>
        <p:txBody>
          <a:bodyPr>
            <a:normAutofit/>
          </a:bodyPr>
          <a:lstStyle/>
          <a:p>
            <a:r>
              <a:rPr lang="en-US" sz="2400" dirty="0" smtClean="0">
                <a:latin typeface="Times New Roman" panose="02020603050405020304" pitchFamily="18" charset="0"/>
                <a:cs typeface="Times New Roman" panose="02020603050405020304" pitchFamily="18" charset="0"/>
              </a:rPr>
              <a:t>Reynolds +3 in 2018</a:t>
            </a:r>
          </a:p>
          <a:p>
            <a:r>
              <a:rPr lang="en-US" sz="2400" dirty="0" smtClean="0">
                <a:latin typeface="Times New Roman" panose="02020603050405020304" pitchFamily="18" charset="0"/>
                <a:cs typeface="Times New Roman" panose="02020603050405020304" pitchFamily="18" charset="0"/>
              </a:rPr>
              <a:t>Dems. +3 in U.S. House</a:t>
            </a:r>
          </a:p>
          <a:p>
            <a:r>
              <a:rPr lang="en-US" sz="2400" dirty="0" smtClean="0">
                <a:latin typeface="Times New Roman" panose="02020603050405020304" pitchFamily="18" charset="0"/>
                <a:cs typeface="Times New Roman" panose="02020603050405020304" pitchFamily="18" charset="0"/>
              </a:rPr>
              <a:t>Dems. +5 in Iowa House</a:t>
            </a:r>
          </a:p>
          <a:p>
            <a:r>
              <a:rPr lang="en-US" sz="2400" dirty="0" smtClean="0">
                <a:latin typeface="Times New Roman" panose="02020603050405020304" pitchFamily="18" charset="0"/>
                <a:cs typeface="Times New Roman" panose="02020603050405020304" pitchFamily="18" charset="0"/>
              </a:rPr>
              <a:t>Dems. win State Auditor</a:t>
            </a:r>
            <a:endParaRPr lang="en-US" sz="2400" dirty="0">
              <a:latin typeface="Times New Roman" panose="02020603050405020304" pitchFamily="18" charset="0"/>
              <a:cs typeface="Times New Roman" panose="02020603050405020304" pitchFamily="18" charset="0"/>
            </a:endParaRPr>
          </a:p>
        </p:txBody>
      </p:sp>
      <p:sp>
        <p:nvSpPr>
          <p:cNvPr id="9" name="Content Placeholder 5"/>
          <p:cNvSpPr txBox="1">
            <a:spLocks/>
          </p:cNvSpPr>
          <p:nvPr/>
        </p:nvSpPr>
        <p:spPr>
          <a:xfrm>
            <a:off x="8319752" y="2160103"/>
            <a:ext cx="3872248" cy="421389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Times New Roman" panose="02020603050405020304" pitchFamily="18" charset="0"/>
                <a:cs typeface="Times New Roman" panose="02020603050405020304" pitchFamily="18" charset="0"/>
              </a:rPr>
              <a:t>Grassley +10 (</a:t>
            </a:r>
            <a:r>
              <a:rPr lang="en-US" sz="2400" i="1" dirty="0" smtClean="0">
                <a:latin typeface="Times New Roman" panose="02020603050405020304" pitchFamily="18" charset="0"/>
                <a:cs typeface="Times New Roman" panose="02020603050405020304" pitchFamily="18" charset="0"/>
              </a:rPr>
              <a:t>48</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Reynolds -1 </a:t>
            </a:r>
          </a:p>
          <a:p>
            <a:r>
              <a:rPr lang="en-US" sz="2400" dirty="0" smtClean="0">
                <a:latin typeface="Times New Roman" panose="02020603050405020304" pitchFamily="18" charset="0"/>
                <a:cs typeface="Times New Roman" panose="02020603050405020304" pitchFamily="18" charset="0"/>
              </a:rPr>
              <a:t>Ernst -3</a:t>
            </a:r>
          </a:p>
          <a:p>
            <a:r>
              <a:rPr lang="en-US" sz="2400" dirty="0" smtClean="0">
                <a:latin typeface="Times New Roman" panose="02020603050405020304" pitchFamily="18" charset="0"/>
                <a:cs typeface="Times New Roman" panose="02020603050405020304" pitchFamily="18" charset="0"/>
              </a:rPr>
              <a:t>Biden +3</a:t>
            </a:r>
          </a:p>
          <a:p>
            <a:r>
              <a:rPr lang="en-US" sz="2400" dirty="0" smtClean="0">
                <a:latin typeface="Times New Roman" panose="02020603050405020304" pitchFamily="18" charset="0"/>
                <a:cs typeface="Times New Roman" panose="02020603050405020304" pitchFamily="18" charset="0"/>
              </a:rPr>
              <a:t>Majority against </a:t>
            </a:r>
          </a:p>
          <a:p>
            <a:pPr lvl="1"/>
            <a:r>
              <a:rPr lang="en-US" sz="2000" dirty="0" smtClean="0">
                <a:latin typeface="Times New Roman" panose="02020603050405020304" pitchFamily="18" charset="0"/>
                <a:cs typeface="Times New Roman" panose="02020603050405020304" pitchFamily="18" charset="0"/>
              </a:rPr>
              <a:t>Grassley running (55%)</a:t>
            </a:r>
          </a:p>
          <a:p>
            <a:pPr lvl="1"/>
            <a:r>
              <a:rPr lang="en-US" sz="2000" dirty="0" smtClean="0">
                <a:latin typeface="Times New Roman" panose="02020603050405020304" pitchFamily="18" charset="0"/>
                <a:cs typeface="Times New Roman" panose="02020603050405020304" pitchFamily="18" charset="0"/>
              </a:rPr>
              <a:t>Reynolds running (52%)</a:t>
            </a:r>
          </a:p>
          <a:p>
            <a:r>
              <a:rPr lang="en-US" sz="2400" dirty="0" smtClean="0">
                <a:latin typeface="Times New Roman" panose="02020603050405020304" pitchFamily="18" charset="0"/>
                <a:cs typeface="Times New Roman" panose="02020603050405020304" pitchFamily="18" charset="0"/>
              </a:rPr>
              <a:t>Pandemic</a:t>
            </a:r>
          </a:p>
          <a:p>
            <a:pPr lvl="1"/>
            <a:r>
              <a:rPr lang="en-US" sz="2000" dirty="0" smtClean="0">
                <a:latin typeface="Times New Roman" panose="02020603050405020304" pitchFamily="18" charset="0"/>
                <a:cs typeface="Times New Roman" panose="02020603050405020304" pitchFamily="18" charset="0"/>
              </a:rPr>
              <a:t>Biden +20</a:t>
            </a:r>
          </a:p>
          <a:p>
            <a:pPr lvl="1"/>
            <a:r>
              <a:rPr lang="en-US" sz="2000" dirty="0" smtClean="0">
                <a:latin typeface="Times New Roman" panose="02020603050405020304" pitchFamily="18" charset="0"/>
                <a:cs typeface="Times New Roman" panose="02020603050405020304" pitchFamily="18" charset="0"/>
              </a:rPr>
              <a:t>Reynolds -4</a:t>
            </a:r>
          </a:p>
          <a:p>
            <a:endParaRPr lang="en-US" sz="2400" dirty="0">
              <a:latin typeface="Times New Roman" panose="02020603050405020304" pitchFamily="18" charset="0"/>
              <a:cs typeface="Times New Roman" panose="02020603050405020304" pitchFamily="18" charset="0"/>
            </a:endParaRPr>
          </a:p>
        </p:txBody>
      </p:sp>
      <p:sp>
        <p:nvSpPr>
          <p:cNvPr id="10" name="Text Placeholder 4"/>
          <p:cNvSpPr txBox="1">
            <a:spLocks/>
          </p:cNvSpPr>
          <p:nvPr/>
        </p:nvSpPr>
        <p:spPr>
          <a:xfrm>
            <a:off x="8590067" y="1738648"/>
            <a:ext cx="2968860" cy="469723"/>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000" dirty="0" smtClean="0">
                <a:solidFill>
                  <a:srgbClr val="00B050"/>
                </a:solidFill>
                <a:latin typeface="Times New Roman" panose="02020603050405020304" pitchFamily="18" charset="0"/>
                <a:cs typeface="Times New Roman" panose="02020603050405020304" pitchFamily="18" charset="0"/>
              </a:rPr>
              <a:t>*2021…now what?</a:t>
            </a:r>
            <a:endParaRPr lang="en-US" sz="2000" dirty="0">
              <a:solidFill>
                <a:srgbClr val="00B05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382307" y="5785144"/>
            <a:ext cx="6546527" cy="307777"/>
          </a:xfrm>
          <a:prstGeom prst="rect">
            <a:avLst/>
          </a:prstGeom>
          <a:noFill/>
        </p:spPr>
        <p:txBody>
          <a:bodyPr wrap="square" rtlCol="0">
            <a:spAutoFit/>
          </a:bodyPr>
          <a:lstStyle/>
          <a:p>
            <a:r>
              <a:rPr lang="en-US" sz="1400" i="1" dirty="0" smtClean="0">
                <a:latin typeface="Times New Roman" panose="02020603050405020304" pitchFamily="18" charset="0"/>
                <a:cs typeface="Times New Roman" panose="02020603050405020304" pitchFamily="18" charset="0"/>
              </a:rPr>
              <a:t>*Source</a:t>
            </a:r>
            <a:r>
              <a:rPr lang="en-US" sz="1400" dirty="0" smtClean="0">
                <a:latin typeface="Times New Roman" panose="02020603050405020304" pitchFamily="18" charset="0"/>
                <a:cs typeface="Times New Roman" panose="02020603050405020304" pitchFamily="18" charset="0"/>
              </a:rPr>
              <a:t>: </a:t>
            </a:r>
            <a:r>
              <a:rPr lang="en-US" sz="1400" i="1" dirty="0" smtClean="0">
                <a:latin typeface="Times New Roman" panose="02020603050405020304" pitchFamily="18" charset="0"/>
                <a:cs typeface="Times New Roman" panose="02020603050405020304" pitchFamily="18" charset="0"/>
                <a:hlinkClick r:id="rId2"/>
              </a:rPr>
              <a:t>The Des Moines Register</a:t>
            </a:r>
            <a:r>
              <a:rPr lang="en-US" sz="1400" dirty="0" smtClean="0">
                <a:latin typeface="Times New Roman" panose="02020603050405020304" pitchFamily="18" charset="0"/>
                <a:cs typeface="Times New Roman" panose="02020603050405020304" pitchFamily="18" charset="0"/>
                <a:hlinkClick r:id="rId2"/>
              </a:rPr>
              <a:t>/Mediacom Iowa Poll (March 2021)</a:t>
            </a:r>
            <a:endParaRPr lang="en-US" sz="1400" i="1"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122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sz="3600" dirty="0" smtClean="0">
                <a:latin typeface="Times New Roman" panose="02020603050405020304" pitchFamily="18" charset="0"/>
                <a:cs typeface="Times New Roman" panose="02020603050405020304" pitchFamily="18" charset="0"/>
              </a:rPr>
              <a:t>Control of Iowa legislature, 1969-2021</a:t>
            </a:r>
            <a:endParaRPr lang="en-US" sz="36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6701465"/>
              </p:ext>
            </p:extLst>
          </p:nvPr>
        </p:nvGraphicFramePr>
        <p:xfrm>
          <a:off x="387569" y="810114"/>
          <a:ext cx="11416862" cy="5321409"/>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5054" y="6034814"/>
            <a:ext cx="4648200" cy="338554"/>
          </a:xfrm>
          <a:prstGeom prst="rect">
            <a:avLst/>
          </a:prstGeom>
          <a:noFill/>
        </p:spPr>
        <p:txBody>
          <a:bodyPr wrap="square" rtlCol="0">
            <a:spAutoFit/>
          </a:bodyPr>
          <a:lstStyle/>
          <a:p>
            <a:r>
              <a:rPr lang="en-US" sz="1600" dirty="0">
                <a:latin typeface="Times New Roman" pitchFamily="18" charset="0"/>
                <a:cs typeface="Times New Roman" pitchFamily="18" charset="0"/>
              </a:rPr>
              <a:t>Source: </a:t>
            </a:r>
            <a:r>
              <a:rPr lang="en-US" sz="1600" i="1" dirty="0" smtClean="0">
                <a:latin typeface="Times New Roman" pitchFamily="18" charset="0"/>
                <a:cs typeface="Times New Roman" pitchFamily="18" charset="0"/>
              </a:rPr>
              <a:t>Iowa Secretary of State</a:t>
            </a:r>
            <a:endParaRPr lang="en-US" sz="1600" dirty="0">
              <a:latin typeface="Times New Roman" pitchFamily="18" charset="0"/>
              <a:cs typeface="Times New Roman" pitchFamily="18" charset="0"/>
            </a:endParaRPr>
          </a:p>
        </p:txBody>
      </p:sp>
      <p:sp>
        <p:nvSpPr>
          <p:cNvPr id="6" name="TextBox 5"/>
          <p:cNvSpPr txBox="1"/>
          <p:nvPr/>
        </p:nvSpPr>
        <p:spPr>
          <a:xfrm>
            <a:off x="274320" y="6550263"/>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4055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CB67-1F79-4163-8E12-E4B96EC1D110}"/>
              </a:ext>
            </a:extLst>
          </p:cNvPr>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Other books mentioned</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1A9C486-60FD-445D-B911-A567F59390AD}"/>
              </a:ext>
            </a:extLst>
          </p:cNvPr>
          <p:cNvSpPr>
            <a:spLocks noGrp="1"/>
          </p:cNvSpPr>
          <p:nvPr>
            <p:ph idx="1"/>
          </p:nvPr>
        </p:nvSpPr>
        <p:spPr/>
        <p:txBody>
          <a:bodyPr>
            <a:normAutofit/>
          </a:bodyPr>
          <a:lstStyle/>
          <a:p>
            <a:r>
              <a:rPr lang="en-US" i="1" dirty="0">
                <a:latin typeface="Times New Roman" panose="02020603050405020304" pitchFamily="18" charset="0"/>
                <a:cs typeface="Times New Roman" panose="02020603050405020304" pitchFamily="18" charset="0"/>
                <a:hlinkClick r:id="rId2"/>
              </a:rPr>
              <a:t>Securitarian Personality</a:t>
            </a:r>
            <a:r>
              <a:rPr lang="en-US" dirty="0">
                <a:latin typeface="Times New Roman" panose="02020603050405020304" pitchFamily="18" charset="0"/>
                <a:cs typeface="Times New Roman" panose="02020603050405020304" pitchFamily="18" charset="0"/>
                <a:hlinkClick r:id="rId2"/>
              </a:rPr>
              <a:t> </a:t>
            </a:r>
            <a:r>
              <a:rPr lang="en-US" dirty="0">
                <a:latin typeface="Times New Roman" panose="02020603050405020304" pitchFamily="18" charset="0"/>
                <a:cs typeface="Times New Roman" panose="02020603050405020304" pitchFamily="18" charset="0"/>
              </a:rPr>
              <a:t>by John Hibbing</a:t>
            </a:r>
          </a:p>
          <a:p>
            <a:endParaRPr lang="en-US"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hlinkClick r:id="rId3"/>
              </a:rPr>
              <a:t>How America Lost Its Mind </a:t>
            </a:r>
            <a:r>
              <a:rPr lang="en-US" dirty="0">
                <a:latin typeface="Times New Roman" panose="02020603050405020304" pitchFamily="18" charset="0"/>
                <a:cs typeface="Times New Roman" panose="02020603050405020304" pitchFamily="18" charset="0"/>
              </a:rPr>
              <a:t>by Thomas Patterson</a:t>
            </a:r>
          </a:p>
          <a:p>
            <a:endParaRPr lang="en-US" i="1" dirty="0">
              <a:latin typeface="Times New Roman" panose="02020603050405020304" pitchFamily="18" charset="0"/>
              <a:cs typeface="Times New Roman" panose="02020603050405020304" pitchFamily="18" charset="0"/>
              <a:hlinkClick r:id="rId4"/>
            </a:endParaRPr>
          </a:p>
          <a:p>
            <a:r>
              <a:rPr lang="en-US" i="1" dirty="0">
                <a:latin typeface="Times New Roman" panose="02020603050405020304" pitchFamily="18" charset="0"/>
                <a:cs typeface="Times New Roman" panose="02020603050405020304" pitchFamily="18" charset="0"/>
                <a:hlinkClick r:id="rId4"/>
              </a:rPr>
              <a:t>Bases Loaded </a:t>
            </a:r>
            <a:r>
              <a:rPr lang="en-US" dirty="0">
                <a:latin typeface="Times New Roman" panose="02020603050405020304" pitchFamily="18" charset="0"/>
                <a:cs typeface="Times New Roman" panose="02020603050405020304" pitchFamily="18" charset="0"/>
              </a:rPr>
              <a:t>by Costas Panagopoulos</a:t>
            </a:r>
          </a:p>
          <a:p>
            <a:endParaRPr lang="en-US"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hlinkClick r:id="rId5"/>
              </a:rPr>
              <a:t>American Rage </a:t>
            </a:r>
            <a:r>
              <a:rPr lang="en-US" dirty="0">
                <a:latin typeface="Times New Roman" panose="02020603050405020304" pitchFamily="18" charset="0"/>
                <a:cs typeface="Times New Roman" panose="02020603050405020304" pitchFamily="18" charset="0"/>
              </a:rPr>
              <a:t>by Steven Webster</a:t>
            </a:r>
          </a:p>
        </p:txBody>
      </p:sp>
      <p:sp>
        <p:nvSpPr>
          <p:cNvPr id="5" name="Slide Number Placeholder 4">
            <a:extLst>
              <a:ext uri="{FF2B5EF4-FFF2-40B4-BE49-F238E27FC236}">
                <a16:creationId xmlns:a16="http://schemas.microsoft.com/office/drawing/2014/main" id="{265ADFEB-EF5F-4CB9-AA02-F7D0BACA6BBA}"/>
              </a:ext>
            </a:extLst>
          </p:cNvPr>
          <p:cNvSpPr>
            <a:spLocks noGrp="1"/>
          </p:cNvSpPr>
          <p:nvPr>
            <p:ph type="sldNum" sz="quarter" idx="12"/>
          </p:nvPr>
        </p:nvSpPr>
        <p:spPr>
          <a:xfrm>
            <a:off x="8077200" y="-19639"/>
            <a:ext cx="2133600" cy="365125"/>
          </a:xfrm>
        </p:spPr>
        <p:txBody>
          <a:bodyPr/>
          <a:lstStyle/>
          <a:p>
            <a:fld id="{261700D2-631B-6644-9800-35EE85FC1BAA}" type="slidenum">
              <a:rPr lang="en-US" smtClean="0">
                <a:solidFill>
                  <a:prstClr val="black">
                    <a:tint val="75000"/>
                  </a:prstClr>
                </a:solidFill>
                <a:latin typeface="Times New Roman" panose="02020603050405020304" pitchFamily="18" charset="0"/>
                <a:cs typeface="Times New Roman" panose="02020603050405020304" pitchFamily="18" charset="0"/>
              </a:rPr>
              <a:pPr/>
              <a:t>12</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0890469"/>
      </p:ext>
    </p:extLst>
  </p:cSld>
  <p:clrMapOvr>
    <a:masterClrMapping/>
  </p:clrMapOvr>
  <mc:AlternateContent xmlns:mc="http://schemas.openxmlformats.org/markup-compatibility/2006" xmlns:p14="http://schemas.microsoft.com/office/powerpoint/2010/main">
    <mc:Choice Requires="p14">
      <p:transition p14:dur="10"/>
    </mc:Choice>
    <mc:Fallback xmlns:mv="urn:schemas-microsoft-com:mac:vml"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Putting 2020 in proper context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“most </a:t>
            </a:r>
            <a:r>
              <a:rPr lang="en-US" dirty="0">
                <a:latin typeface="Times New Roman" panose="02020603050405020304" pitchFamily="18" charset="0"/>
                <a:cs typeface="Times New Roman" panose="02020603050405020304" pitchFamily="18" charset="0"/>
              </a:rPr>
              <a:t>Americans — upward of 80 percent to 85 percent — follow politics casually or not at all. Just 15 percent to 20 percent follow it closely (the people we call “deeply involved”)…For partisans, politics is a morality play, a struggle of good versus evil. But most Americans just see two angry groups of people bickering over issues that may not always seem pressing or important</a:t>
            </a:r>
            <a:r>
              <a:rPr lang="en-US" dirty="0" smtClean="0">
                <a:latin typeface="Times New Roman" panose="02020603050405020304" pitchFamily="18" charset="0"/>
                <a:cs typeface="Times New Roman" panose="02020603050405020304" pitchFamily="18" charset="0"/>
              </a:rPr>
              <a:t>.”</a:t>
            </a:r>
          </a:p>
          <a:p>
            <a:pPr lvl="1"/>
            <a:endParaRPr lang="en-US" i="1" dirty="0" smtClean="0">
              <a:latin typeface="Times New Roman" panose="02020603050405020304" pitchFamily="18" charset="0"/>
              <a:cs typeface="Times New Roman" panose="02020603050405020304" pitchFamily="18" charset="0"/>
            </a:endParaRPr>
          </a:p>
          <a:p>
            <a:pPr lvl="1"/>
            <a:r>
              <a:rPr lang="en-US" i="1" dirty="0" smtClean="0">
                <a:latin typeface="Times New Roman" panose="02020603050405020304" pitchFamily="18" charset="0"/>
                <a:cs typeface="Times New Roman" panose="02020603050405020304" pitchFamily="18" charset="0"/>
              </a:rPr>
              <a:t>Source: </a:t>
            </a:r>
            <a:r>
              <a:rPr lang="en-US" i="1" dirty="0" err="1" smtClean="0">
                <a:latin typeface="Times New Roman" panose="02020603050405020304" pitchFamily="18" charset="0"/>
                <a:cs typeface="Times New Roman" panose="02020603050405020304" pitchFamily="18" charset="0"/>
              </a:rPr>
              <a:t>Yanna</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Krupnikov</a:t>
            </a:r>
            <a:r>
              <a:rPr lang="en-US" i="1" dirty="0" smtClean="0">
                <a:latin typeface="Times New Roman" panose="02020603050405020304" pitchFamily="18" charset="0"/>
                <a:cs typeface="Times New Roman" panose="02020603050405020304" pitchFamily="18" charset="0"/>
              </a:rPr>
              <a:t> and John Barry Ryan</a:t>
            </a:r>
            <a:endParaRPr lang="en-US" i="1" dirty="0" smtClean="0">
              <a:latin typeface="Times New Roman" panose="02020603050405020304" pitchFamily="18" charset="0"/>
              <a:cs typeface="Times New Roman" panose="02020603050405020304" pitchFamily="18" charset="0"/>
              <a:hlinkClick r:id="rId2"/>
            </a:endParaRPr>
          </a:p>
          <a:p>
            <a:pPr lvl="2"/>
            <a:r>
              <a:rPr lang="en-US" dirty="0" smtClean="0">
                <a:latin typeface="Times New Roman" panose="02020603050405020304" pitchFamily="18" charset="0"/>
                <a:cs typeface="Times New Roman" panose="02020603050405020304" pitchFamily="18" charset="0"/>
                <a:hlinkClick r:id="rId2"/>
              </a:rPr>
              <a:t>https</a:t>
            </a:r>
            <a:r>
              <a:rPr lang="en-US" dirty="0">
                <a:latin typeface="Times New Roman" panose="02020603050405020304" pitchFamily="18" charset="0"/>
                <a:cs typeface="Times New Roman" panose="02020603050405020304" pitchFamily="18" charset="0"/>
                <a:hlinkClick r:id="rId2"/>
              </a:rPr>
              <a:t>://</a:t>
            </a:r>
            <a:r>
              <a:rPr lang="en-US" dirty="0" smtClean="0">
                <a:latin typeface="Times New Roman" panose="02020603050405020304" pitchFamily="18" charset="0"/>
                <a:cs typeface="Times New Roman" panose="02020603050405020304" pitchFamily="18" charset="0"/>
                <a:hlinkClick r:id="rId2"/>
              </a:rPr>
              <a:t>www.nytimes.com/2020/10/20/opinion/polarization-politics-americans.html</a:t>
            </a:r>
            <a:r>
              <a:rPr lang="en-US" dirty="0" smtClean="0">
                <a:latin typeface="Times New Roman" panose="02020603050405020304" pitchFamily="18" charset="0"/>
                <a:cs typeface="Times New Roman" panose="02020603050405020304" pitchFamily="18" charset="0"/>
              </a:rPr>
              <a:t> </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542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7059"/>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 Activists and </a:t>
            </a:r>
            <a:r>
              <a:rPr lang="en-US" sz="3600" dirty="0" err="1" smtClean="0">
                <a:latin typeface="Times New Roman" panose="02020603050405020304" pitchFamily="18" charset="0"/>
                <a:cs typeface="Times New Roman" panose="02020603050405020304" pitchFamily="18" charset="0"/>
              </a:rPr>
              <a:t>nonactivists</a:t>
            </a:r>
            <a:r>
              <a:rPr lang="en-US" sz="3600" dirty="0" smtClean="0">
                <a:latin typeface="Times New Roman" panose="02020603050405020304" pitchFamily="18" charset="0"/>
                <a:cs typeface="Times New Roman" panose="02020603050405020304" pitchFamily="18" charset="0"/>
              </a:rPr>
              <a:t>---voters and nonvoters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8368" y="1690688"/>
            <a:ext cx="10366683" cy="4196306"/>
          </a:xfrm>
        </p:spPr>
        <p:txBody>
          <a:bodyPr>
            <a:noAutofit/>
          </a:bodyPr>
          <a:lstStyle/>
          <a:p>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You have to have a lot less problems to worry about </a:t>
            </a:r>
            <a:r>
              <a:rPr lang="en-US" sz="3200" dirty="0" smtClean="0">
                <a:latin typeface="Times New Roman" panose="02020603050405020304" pitchFamily="18" charset="0"/>
                <a:cs typeface="Times New Roman" panose="02020603050405020304" pitchFamily="18" charset="0"/>
              </a:rPr>
              <a:t>politics</a:t>
            </a:r>
            <a:r>
              <a:rPr lang="en-US" sz="3200" dirty="0" smtClean="0">
                <a:latin typeface="Times New Roman" panose="02020603050405020304" pitchFamily="18" charset="0"/>
                <a:cs typeface="Times New Roman" panose="02020603050405020304" pitchFamily="18" charset="0"/>
              </a:rPr>
              <a:t>.”</a:t>
            </a:r>
          </a:p>
          <a:p>
            <a:pPr lvl="2"/>
            <a:r>
              <a:rPr lang="en-US" sz="1800" i="1" dirty="0" smtClean="0">
                <a:latin typeface="Times New Roman" panose="02020603050405020304" pitchFamily="18" charset="0"/>
                <a:cs typeface="Times New Roman" panose="02020603050405020304" pitchFamily="18" charset="0"/>
              </a:rPr>
              <a:t>Source</a:t>
            </a:r>
            <a:r>
              <a:rPr lang="en-US"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hlinkClick r:id="rId2"/>
              </a:rPr>
              <a:t>https</a:t>
            </a:r>
            <a:r>
              <a:rPr lang="en-US" sz="1800" dirty="0">
                <a:latin typeface="Times New Roman" panose="02020603050405020304" pitchFamily="18" charset="0"/>
                <a:cs typeface="Times New Roman" panose="02020603050405020304" pitchFamily="18" charset="0"/>
                <a:hlinkClick r:id="rId2"/>
              </a:rPr>
              <a:t>://</a:t>
            </a:r>
            <a:r>
              <a:rPr lang="en-US" sz="1800" dirty="0" smtClean="0">
                <a:latin typeface="Times New Roman" panose="02020603050405020304" pitchFamily="18" charset="0"/>
                <a:cs typeface="Times New Roman" panose="02020603050405020304" pitchFamily="18" charset="0"/>
                <a:hlinkClick r:id="rId2"/>
              </a:rPr>
              <a:t>www.nytimes.com/2019/09/24/upshot/many-americans-not-polarized.html</a:t>
            </a:r>
            <a:endParaRPr lang="en-US" sz="1800" dirty="0" smtClean="0">
              <a:latin typeface="Times New Roman" panose="02020603050405020304" pitchFamily="18" charset="0"/>
              <a:cs typeface="Times New Roman" panose="02020603050405020304" pitchFamily="18" charset="0"/>
            </a:endParaRPr>
          </a:p>
          <a:p>
            <a:pPr marL="0" indent="0" algn="r">
              <a:buNone/>
            </a:pPr>
            <a:endParaRPr lang="en-US" sz="3200" dirty="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They [politicians] rent space in my brain and they frustrate me, but in the end, they do what they want </a:t>
            </a:r>
            <a:r>
              <a:rPr lang="en-US" sz="3200" dirty="0" smtClean="0">
                <a:latin typeface="Times New Roman" panose="02020603050405020304" pitchFamily="18" charset="0"/>
                <a:cs typeface="Times New Roman" panose="02020603050405020304" pitchFamily="18" charset="0"/>
              </a:rPr>
              <a:t>anyway</a:t>
            </a:r>
            <a:r>
              <a:rPr lang="en-US" sz="3200" dirty="0" smtClean="0">
                <a:latin typeface="Times New Roman" panose="02020603050405020304" pitchFamily="18" charset="0"/>
                <a:cs typeface="Times New Roman" panose="02020603050405020304" pitchFamily="18" charset="0"/>
              </a:rPr>
              <a:t>.</a:t>
            </a:r>
          </a:p>
          <a:p>
            <a:pPr lvl="2"/>
            <a:r>
              <a:rPr lang="en-US" sz="1800" i="1" dirty="0" smtClean="0">
                <a:latin typeface="Times New Roman" panose="02020603050405020304" pitchFamily="18" charset="0"/>
                <a:cs typeface="Times New Roman" panose="02020603050405020304" pitchFamily="18" charset="0"/>
              </a:rPr>
              <a:t>Source</a:t>
            </a:r>
            <a:r>
              <a:rPr lang="en-US"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hlinkClick r:id="rId3"/>
              </a:rPr>
              <a:t>https</a:t>
            </a:r>
            <a:r>
              <a:rPr lang="en-US" sz="1800" dirty="0">
                <a:latin typeface="Times New Roman" panose="02020603050405020304" pitchFamily="18" charset="0"/>
                <a:cs typeface="Times New Roman" panose="02020603050405020304" pitchFamily="18" charset="0"/>
                <a:hlinkClick r:id="rId3"/>
              </a:rPr>
              <a:t>://www.nytimes.com/2020/10/26/us/election-nonvoters.html</a:t>
            </a:r>
            <a:r>
              <a:rPr lang="en-US" sz="1800" dirty="0" smtClean="0">
                <a:latin typeface="Times New Roman" panose="02020603050405020304" pitchFamily="18" charset="0"/>
                <a:cs typeface="Times New Roman" panose="02020603050405020304" pitchFamily="18" charset="0"/>
              </a:rPr>
              <a:t> </a:t>
            </a:r>
          </a:p>
        </p:txBody>
      </p:sp>
      <p:sp>
        <p:nvSpPr>
          <p:cNvPr id="4" name="TextBox 3"/>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954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endParaRPr lang="en-US"/>
          </a:p>
        </p:txBody>
      </p:sp>
      <p:sp>
        <p:nvSpPr>
          <p:cNvPr id="9" name="Content Placeholder 8"/>
          <p:cNvSpPr>
            <a:spLocks noGrp="1"/>
          </p:cNvSpPr>
          <p:nvPr>
            <p:ph idx="1"/>
          </p:nvPr>
        </p:nvSpPr>
        <p:spPr/>
        <p:txBody>
          <a:bodyPr/>
          <a:lstStyle/>
          <a:p>
            <a:endParaRPr lang="en-US" dirty="0"/>
          </a:p>
        </p:txBody>
      </p:sp>
      <p:pic>
        <p:nvPicPr>
          <p:cNvPr id="7" name="Picture 6"/>
          <p:cNvPicPr>
            <a:picLocks noChangeAspect="1"/>
          </p:cNvPicPr>
          <p:nvPr/>
        </p:nvPicPr>
        <p:blipFill rotWithShape="1">
          <a:blip r:embed="rId2"/>
          <a:srcRect l="55357" t="18841" r="10889" b="30981"/>
          <a:stretch/>
        </p:blipFill>
        <p:spPr>
          <a:xfrm>
            <a:off x="658368" y="0"/>
            <a:ext cx="11283696" cy="6010714"/>
          </a:xfrm>
          <a:prstGeom prst="rect">
            <a:avLst/>
          </a:prstGeom>
        </p:spPr>
      </p:pic>
      <p:sp>
        <p:nvSpPr>
          <p:cNvPr id="5" name="TextBox 4"/>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81000" y="5852619"/>
            <a:ext cx="11183112" cy="276999"/>
          </a:xfrm>
          <a:prstGeom prst="rect">
            <a:avLst/>
          </a:prstGeom>
          <a:noFill/>
        </p:spPr>
        <p:txBody>
          <a:bodyPr wrap="square" rtlCol="0">
            <a:spAutoFit/>
          </a:bodyPr>
          <a:lstStyle/>
          <a:p>
            <a:r>
              <a:rPr lang="en-US" sz="1200" i="1" dirty="0" smtClean="0">
                <a:latin typeface="Times New Roman" panose="02020603050405020304" pitchFamily="18" charset="0"/>
                <a:cs typeface="Times New Roman" panose="02020603050405020304" pitchFamily="18" charset="0"/>
              </a:rPr>
              <a:t>Source</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Dassonneville</a:t>
            </a:r>
            <a:r>
              <a:rPr lang="en-US" sz="1200" dirty="0" smtClean="0">
                <a:latin typeface="Times New Roman" panose="02020603050405020304" pitchFamily="18" charset="0"/>
                <a:cs typeface="Times New Roman" panose="02020603050405020304" pitchFamily="18" charset="0"/>
              </a:rPr>
              <a:t>, Ruth, and Charles Tien. 2021. “Forecasting the 2020 US Elections.” </a:t>
            </a:r>
            <a:r>
              <a:rPr lang="en-US" sz="1200" i="1" dirty="0" smtClean="0">
                <a:latin typeface="Times New Roman" panose="02020603050405020304" pitchFamily="18" charset="0"/>
                <a:cs typeface="Times New Roman" panose="02020603050405020304" pitchFamily="18" charset="0"/>
              </a:rPr>
              <a:t>PS: Political Science &amp; Politics</a:t>
            </a:r>
            <a:r>
              <a:rPr lang="en-US" sz="12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54(1): 48-51 (Table 2 from p. 49).</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426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79627"/>
          </a:xfrm>
        </p:spPr>
        <p:txBody>
          <a:bodyPr>
            <a:noAutofit/>
          </a:bodyPr>
          <a:lstStyle/>
          <a:p>
            <a:r>
              <a:rPr lang="en-US" sz="24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Source</a:t>
            </a:r>
            <a:r>
              <a:rPr lang="en-US" sz="2400" dirty="0" smtClean="0">
                <a:latin typeface="Times New Roman" panose="02020603050405020304" pitchFamily="18" charset="0"/>
                <a:cs typeface="Times New Roman" panose="02020603050405020304" pitchFamily="18" charset="0"/>
              </a:rPr>
              <a:t>: Grant</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Adam. 2021. </a:t>
            </a:r>
            <a:r>
              <a:rPr lang="en-US" sz="2400" i="1" dirty="0" smtClean="0">
                <a:latin typeface="Times New Roman" panose="02020603050405020304" pitchFamily="18" charset="0"/>
                <a:cs typeface="Times New Roman" panose="02020603050405020304" pitchFamily="18" charset="0"/>
              </a:rPr>
              <a:t>Think Again: The Power of Knowing What you Don’t Know</a:t>
            </a:r>
            <a:r>
              <a:rPr lang="en-US" sz="2400" dirty="0" smtClean="0">
                <a:latin typeface="Times New Roman" panose="02020603050405020304" pitchFamily="18" charset="0"/>
                <a:cs typeface="Times New Roman" panose="02020603050405020304" pitchFamily="18" charset="0"/>
              </a:rPr>
              <a:t>. New York: Viking Press (p. 4).</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21208" y="1216152"/>
            <a:ext cx="11375136" cy="489204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“Reconsidering something we believe deeply can threaten our identities, making it feel as if we’re losing a part of ourselves.</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“Rethinking isn’t a struggle in every part of our lives. When it comes to our possessions, we update with fervor.  We refresh our wardrobes when they go out of style and renovate our kitchens when they’re no longer in vogue.  When it comes our knowledge and opinions, though, we tend to stick to our guns. Psychologists call this seizing and freezing.  We favor the comfort of conviction over the discomfort of doubt, and we let our beliefs get brittle long before our bones. </a:t>
            </a:r>
            <a:r>
              <a:rPr lang="en-US" dirty="0" smtClean="0">
                <a:solidFill>
                  <a:srgbClr val="00B050"/>
                </a:solidFill>
                <a:latin typeface="Times New Roman" panose="02020603050405020304" pitchFamily="18" charset="0"/>
                <a:cs typeface="Times New Roman" panose="02020603050405020304" pitchFamily="18" charset="0"/>
              </a:rPr>
              <a:t>We laugh at people who still use Windows 95, yet we still cling to opinions that we formed in 1995.  We listen to views that make us feel good, instead of views that make us think hard</a:t>
            </a:r>
            <a:r>
              <a:rPr lang="en-US" dirty="0" smtClean="0">
                <a:latin typeface="Times New Roman" panose="02020603050405020304" pitchFamily="18" charset="0"/>
                <a:cs typeface="Times New Roman" panose="02020603050405020304" pitchFamily="18" charset="0"/>
              </a:rPr>
              <a:t>.” (p. </a:t>
            </a:r>
            <a:r>
              <a:rPr lang="en-US" dirty="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476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https://www.pewresearch.org/politics/wp-content/uploads/sites/4/2020/11/PP_2020.11.20_post-election_0-01.png?w=595"/>
          <p:cNvPicPr/>
          <p:nvPr/>
        </p:nvPicPr>
        <p:blipFill>
          <a:blip r:embed="rId2">
            <a:extLst>
              <a:ext uri="{28A0092B-C50C-407E-A947-70E740481C1C}">
                <a14:useLocalDpi xmlns:a14="http://schemas.microsoft.com/office/drawing/2010/main" val="0"/>
              </a:ext>
            </a:extLst>
          </a:blip>
          <a:srcRect/>
          <a:stretch>
            <a:fillRect/>
          </a:stretch>
        </p:blipFill>
        <p:spPr bwMode="auto">
          <a:xfrm>
            <a:off x="116777" y="157260"/>
            <a:ext cx="4308919" cy="6361545"/>
          </a:xfrm>
          <a:prstGeom prst="rect">
            <a:avLst/>
          </a:prstGeom>
          <a:noFill/>
          <a:ln>
            <a:noFill/>
          </a:ln>
        </p:spPr>
      </p:pic>
      <p:sp>
        <p:nvSpPr>
          <p:cNvPr id="18" name="TextBox 17"/>
          <p:cNvSpPr txBox="1"/>
          <p:nvPr/>
        </p:nvSpPr>
        <p:spPr>
          <a:xfrm>
            <a:off x="5257800" y="2258603"/>
            <a:ext cx="5751576" cy="138499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“Do </a:t>
            </a:r>
            <a:r>
              <a:rPr lang="en-US" sz="2800" dirty="0">
                <a:latin typeface="Times New Roman" panose="02020603050405020304" pitchFamily="18" charset="0"/>
                <a:cs typeface="Times New Roman" panose="02020603050405020304" pitchFamily="18" charset="0"/>
              </a:rPr>
              <a:t>you believe there was widespread voter fraud in the 2020 presidential election, or not</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5327904" y="5596508"/>
            <a:ext cx="6440424" cy="646331"/>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Source</a:t>
            </a:r>
            <a:r>
              <a:rPr lang="en-US" dirty="0" smtClean="0">
                <a:latin typeface="Times New Roman" panose="02020603050405020304" pitchFamily="18" charset="0"/>
                <a:cs typeface="Times New Roman" panose="02020603050405020304" pitchFamily="18" charset="0"/>
              </a:rPr>
              <a:t>: Quinnipiac </a:t>
            </a:r>
            <a:r>
              <a:rPr lang="en-US" dirty="0">
                <a:latin typeface="Times New Roman" panose="02020603050405020304" pitchFamily="18" charset="0"/>
                <a:cs typeface="Times New Roman" panose="02020603050405020304" pitchFamily="18" charset="0"/>
              </a:rPr>
              <a:t>Poll January 11, 2021: </a:t>
            </a: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poll.qu.edu/national/release-detail?ReleaseID=3686</a:t>
            </a:r>
            <a:r>
              <a:rPr lang="en-US" dirty="0" smtClean="0">
                <a:latin typeface="Times New Roman" panose="02020603050405020304" pitchFamily="18" charset="0"/>
                <a:cs typeface="Times New Roman" panose="02020603050405020304" pitchFamily="18" charset="0"/>
              </a:rPr>
              <a:t> </a:t>
            </a:r>
            <a:endParaRPr lang="en-US" i="1"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4913376" y="479731"/>
            <a:ext cx="6742596" cy="1077218"/>
          </a:xfrm>
          <a:prstGeom prst="rect">
            <a:avLst/>
          </a:prstGeom>
          <a:noFill/>
        </p:spPr>
        <p:txBody>
          <a:bodyPr wrap="square" rtlCol="0">
            <a:spAutoFit/>
          </a:bodyPr>
          <a:lstStyle/>
          <a:p>
            <a:r>
              <a:rPr lang="en-US" sz="1600" i="1" dirty="0" smtClean="0">
                <a:latin typeface="Times New Roman" panose="02020603050405020304" pitchFamily="18" charset="0"/>
                <a:cs typeface="Times New Roman" panose="02020603050405020304" pitchFamily="18" charset="0"/>
              </a:rPr>
              <a:t>Source</a:t>
            </a:r>
            <a:r>
              <a:rPr lang="en-US" sz="1600" dirty="0" smtClean="0">
                <a:latin typeface="Times New Roman" panose="02020603050405020304" pitchFamily="18" charset="0"/>
                <a:cs typeface="Times New Roman" panose="02020603050405020304" pitchFamily="18" charset="0"/>
              </a:rPr>
              <a:t>: Pew Research Center, November 19</a:t>
            </a:r>
            <a:r>
              <a:rPr lang="en-US" sz="1600" dirty="0">
                <a:latin typeface="Times New Roman" panose="02020603050405020304" pitchFamily="18" charset="0"/>
                <a:cs typeface="Times New Roman" panose="02020603050405020304" pitchFamily="18" charset="0"/>
              </a:rPr>
              <a:t>, 2020</a:t>
            </a:r>
            <a:r>
              <a:rPr lang="en-US"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hlinkClick r:id="rId4"/>
              </a:rPr>
              <a:t>https</a:t>
            </a:r>
            <a:r>
              <a:rPr lang="en-US" sz="1600" dirty="0">
                <a:latin typeface="Times New Roman" panose="02020603050405020304" pitchFamily="18" charset="0"/>
                <a:cs typeface="Times New Roman" panose="02020603050405020304" pitchFamily="18" charset="0"/>
                <a:hlinkClick r:id="rId4"/>
              </a:rPr>
              <a:t>://www.pewresearch.org/politics/2020/11/20/sharp-divisions-on-vote-counts-as-biden-gets-high-marks-for-his-post-election-conduct/pp_2020-11-20_post-election_0-01</a:t>
            </a:r>
            <a:r>
              <a:rPr lang="en-US" sz="1600" dirty="0" smtClean="0">
                <a:latin typeface="Times New Roman" panose="02020603050405020304" pitchFamily="18" charset="0"/>
                <a:cs typeface="Times New Roman" panose="02020603050405020304" pitchFamily="18" charset="0"/>
                <a:hlinkClick r:id="rId4"/>
              </a:rPr>
              <a:t>/</a:t>
            </a:r>
            <a:r>
              <a:rPr lang="en-US" sz="1600" dirty="0" smtClean="0">
                <a:latin typeface="Times New Roman" panose="02020603050405020304" pitchFamily="18" charset="0"/>
                <a:cs typeface="Times New Roman" panose="02020603050405020304" pitchFamily="18" charset="0"/>
              </a:rPr>
              <a:t>    </a:t>
            </a:r>
            <a:endParaRPr lang="en-US" sz="1600" i="1" dirty="0">
              <a:latin typeface="Times New Roman" panose="02020603050405020304" pitchFamily="18" charset="0"/>
              <a:cs typeface="Times New Roman" panose="02020603050405020304" pitchFamily="18" charset="0"/>
            </a:endParaRPr>
          </a:p>
        </p:txBody>
      </p:sp>
      <p:pic>
        <p:nvPicPr>
          <p:cNvPr id="22" name="Picture 21"/>
          <p:cNvPicPr>
            <a:picLocks noChangeAspect="1"/>
          </p:cNvPicPr>
          <p:nvPr/>
        </p:nvPicPr>
        <p:blipFill rotWithShape="1">
          <a:blip r:embed="rId5"/>
          <a:srcRect r="39215" b="18526"/>
          <a:stretch/>
        </p:blipFill>
        <p:spPr>
          <a:xfrm>
            <a:off x="4543258" y="3643599"/>
            <a:ext cx="7648742" cy="1243712"/>
          </a:xfrm>
          <a:prstGeom prst="rect">
            <a:avLst/>
          </a:prstGeom>
        </p:spPr>
      </p:pic>
      <p:sp>
        <p:nvSpPr>
          <p:cNvPr id="7" name="TextBox 6"/>
          <p:cNvSpPr txBox="1"/>
          <p:nvPr/>
        </p:nvSpPr>
        <p:spPr>
          <a:xfrm>
            <a:off x="1008888" y="65188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468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rotWithShape="1">
          <a:blip r:embed="rId2"/>
          <a:srcRect l="7537" t="30112" r="57028" b="13140"/>
          <a:stretch/>
        </p:blipFill>
        <p:spPr>
          <a:xfrm>
            <a:off x="231228" y="0"/>
            <a:ext cx="11844691" cy="5927834"/>
          </a:xfrm>
          <a:prstGeom prst="rect">
            <a:avLst/>
          </a:prstGeom>
        </p:spPr>
      </p:pic>
      <p:sp>
        <p:nvSpPr>
          <p:cNvPr id="5" name="TextBox 4"/>
          <p:cNvSpPr txBox="1"/>
          <p:nvPr/>
        </p:nvSpPr>
        <p:spPr>
          <a:xfrm>
            <a:off x="288801" y="5498401"/>
            <a:ext cx="11729544" cy="369332"/>
          </a:xfrm>
          <a:prstGeom prst="rect">
            <a:avLst/>
          </a:prstGeom>
          <a:noFill/>
        </p:spPr>
        <p:txBody>
          <a:bodyPr wrap="square" rtlCol="0">
            <a:spAutoFit/>
          </a:bodyPr>
          <a:lstStyle/>
          <a:p>
            <a:r>
              <a:rPr lang="en-US" i="1" dirty="0" smtClean="0">
                <a:latin typeface="Times New Roman" panose="02020603050405020304" pitchFamily="18" charset="0"/>
                <a:cs typeface="Times New Roman" panose="02020603050405020304" pitchFamily="18" charset="0"/>
              </a:rPr>
              <a:t>Source</a:t>
            </a:r>
            <a:r>
              <a:rPr lang="en-US" dirty="0" smtClean="0">
                <a:latin typeface="Times New Roman" panose="02020603050405020304" pitchFamily="18" charset="0"/>
                <a:cs typeface="Times New Roman" panose="02020603050405020304" pitchFamily="18" charset="0"/>
              </a:rPr>
              <a:t>: Morning Consult poll, released January 27, </a:t>
            </a:r>
            <a:r>
              <a:rPr lang="en-US" dirty="0">
                <a:latin typeface="Times New Roman" panose="02020603050405020304" pitchFamily="18" charset="0"/>
                <a:cs typeface="Times New Roman" panose="02020603050405020304" pitchFamily="18" charset="0"/>
              </a:rPr>
              <a:t>2021: </a:t>
            </a:r>
            <a:r>
              <a:rPr lang="en-US" dirty="0">
                <a:latin typeface="Times New Roman" panose="02020603050405020304" pitchFamily="18" charset="0"/>
                <a:cs typeface="Times New Roman" panose="02020603050405020304" pitchFamily="18" charset="0"/>
                <a:hlinkClick r:id="rId3"/>
              </a:rPr>
              <a:t>https://morningconsult.com/form/tracking-voter-trust-in-elections</a:t>
            </a:r>
            <a:r>
              <a:rPr lang="en-US" dirty="0" smtClean="0">
                <a:latin typeface="Times New Roman" panose="02020603050405020304" pitchFamily="18" charset="0"/>
                <a:cs typeface="Times New Roman" panose="02020603050405020304" pitchFamily="18" charset="0"/>
                <a:hlinkClick r:id="rId3"/>
              </a:rPr>
              <a:t>/</a:t>
            </a:r>
            <a:r>
              <a:rPr lang="en-US" dirty="0" smtClean="0">
                <a:latin typeface="Times New Roman" panose="02020603050405020304" pitchFamily="18" charset="0"/>
                <a:cs typeface="Times New Roman" panose="02020603050405020304" pitchFamily="18" charset="0"/>
              </a:rPr>
              <a:t> </a:t>
            </a:r>
            <a:endParaRPr lang="en-US" i="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520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027276"/>
            <a:ext cx="10515600" cy="1325563"/>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 Gideon Rose, </a:t>
            </a:r>
            <a:r>
              <a:rPr lang="en-US" sz="3600" i="1" dirty="0" smtClean="0">
                <a:latin typeface="Times New Roman" panose="02020603050405020304" pitchFamily="18" charset="0"/>
                <a:cs typeface="Times New Roman" panose="02020603050405020304" pitchFamily="18" charset="0"/>
              </a:rPr>
              <a:t>Foreign Affairs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19048" y="2556931"/>
            <a:ext cx="9553903" cy="3738766"/>
          </a:xfrm>
        </p:spPr>
        <p:txBody>
          <a:bodyPr>
            <a:noAutofit/>
          </a:bodyPr>
          <a:lstStyle/>
          <a:p>
            <a:pPr marL="0" indent="0">
              <a:buNone/>
            </a:pPr>
            <a:r>
              <a:rPr lang="en-US" sz="3200" dirty="0" smtClean="0">
                <a:latin typeface="Times New Roman" panose="02020603050405020304" pitchFamily="18" charset="0"/>
                <a:cs typeface="Times New Roman" panose="02020603050405020304" pitchFamily="18" charset="0"/>
              </a:rPr>
              <a:t>“We now know that humans are cognitively biased against reason.  Our brains are hardwired to make us emotional, volatile, and tribal.  We act according to personal webs of meaning that do not necessarily overlap with those of others.” (p. 53; </a:t>
            </a:r>
            <a:r>
              <a:rPr lang="en-US" sz="3200" i="1" dirty="0" smtClean="0">
                <a:latin typeface="Times New Roman" panose="02020603050405020304" pitchFamily="18" charset="0"/>
                <a:cs typeface="Times New Roman" panose="02020603050405020304" pitchFamily="18" charset="0"/>
              </a:rPr>
              <a:t>March/April 2021</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83321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8417" y="90805"/>
            <a:ext cx="10515600" cy="1325563"/>
          </a:xfrm>
        </p:spPr>
        <p:txBody>
          <a:bodyPr/>
          <a:lstStyle/>
          <a:p>
            <a:pPr algn="ctr"/>
            <a:r>
              <a:rPr lang="en-US" dirty="0" smtClean="0">
                <a:latin typeface="Times New Roman" panose="02020603050405020304" pitchFamily="18" charset="0"/>
                <a:cs typeface="Times New Roman" panose="02020603050405020304" pitchFamily="18" charset="0"/>
              </a:rPr>
              <a:t>Hope vs. No hope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64931" y="1301325"/>
            <a:ext cx="11122572" cy="5132224"/>
          </a:xfrm>
        </p:spPr>
        <p:txBody>
          <a:bodyPr>
            <a:normAutofit fontScale="92500" lnSpcReduction="20000"/>
          </a:bodyPr>
          <a:lstStyle/>
          <a:p>
            <a:r>
              <a:rPr lang="en-US" dirty="0" smtClean="0">
                <a:latin typeface="Times New Roman" panose="02020603050405020304" pitchFamily="18" charset="0"/>
                <a:cs typeface="Times New Roman" panose="02020603050405020304" pitchFamily="18" charset="0"/>
              </a:rPr>
              <a:t>No voter persuasion</a:t>
            </a:r>
          </a:p>
          <a:p>
            <a:pPr lvl="1"/>
            <a:endParaRPr lang="en-US" dirty="0" smtClean="0">
              <a:latin typeface="Times New Roman" panose="02020603050405020304" pitchFamily="18" charset="0"/>
              <a:cs typeface="Times New Roman" panose="02020603050405020304" pitchFamily="18" charset="0"/>
            </a:endParaRPr>
          </a:p>
          <a:p>
            <a:pPr lvl="1"/>
            <a:r>
              <a:rPr lang="en-US" dirty="0" err="1" smtClean="0">
                <a:latin typeface="Times New Roman" panose="02020603050405020304" pitchFamily="18" charset="0"/>
                <a:cs typeface="Times New Roman" panose="02020603050405020304" pitchFamily="18" charset="0"/>
              </a:rPr>
              <a:t>Kalla</a:t>
            </a:r>
            <a:r>
              <a:rPr lang="en-US" dirty="0">
                <a:latin typeface="Times New Roman" panose="02020603050405020304" pitchFamily="18" charset="0"/>
                <a:cs typeface="Times New Roman" panose="02020603050405020304" pitchFamily="18" charset="0"/>
              </a:rPr>
              <a:t>, Joshua L., and David E. </a:t>
            </a:r>
            <a:r>
              <a:rPr lang="en-US" dirty="0" err="1">
                <a:latin typeface="Times New Roman" panose="02020603050405020304" pitchFamily="18" charset="0"/>
                <a:cs typeface="Times New Roman" panose="02020603050405020304" pitchFamily="18" charset="0"/>
              </a:rPr>
              <a:t>Brookman</a:t>
            </a:r>
            <a:r>
              <a:rPr lang="en-US" dirty="0">
                <a:latin typeface="Times New Roman" panose="02020603050405020304" pitchFamily="18" charset="0"/>
                <a:cs typeface="Times New Roman" panose="02020603050405020304" pitchFamily="18" charset="0"/>
              </a:rPr>
              <a:t>. 2018. “</a:t>
            </a:r>
            <a:r>
              <a:rPr lang="en-US" u="sng" dirty="0">
                <a:latin typeface="Times New Roman" panose="02020603050405020304" pitchFamily="18" charset="0"/>
                <a:cs typeface="Times New Roman" panose="02020603050405020304" pitchFamily="18" charset="0"/>
                <a:hlinkClick r:id="rId2"/>
              </a:rPr>
              <a:t>The Minimal Persuasive Effects of </a:t>
            </a:r>
            <a:r>
              <a:rPr lang="en-US" u="sng" dirty="0" smtClean="0">
                <a:latin typeface="Times New Roman" panose="02020603050405020304" pitchFamily="18" charset="0"/>
                <a:cs typeface="Times New Roman" panose="02020603050405020304" pitchFamily="18" charset="0"/>
                <a:hlinkClick r:id="rId2"/>
              </a:rPr>
              <a:t>Campaign </a:t>
            </a:r>
            <a:r>
              <a:rPr lang="en-US" u="sng" dirty="0">
                <a:latin typeface="Times New Roman" panose="02020603050405020304" pitchFamily="18" charset="0"/>
                <a:cs typeface="Times New Roman" panose="02020603050405020304" pitchFamily="18" charset="0"/>
                <a:hlinkClick r:id="rId2"/>
              </a:rPr>
              <a:t>Contact in General Elections: Evidence from 49 Field Experiments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American Political Science Review</a:t>
            </a:r>
            <a:r>
              <a:rPr lang="en-US" dirty="0">
                <a:latin typeface="Times New Roman" panose="02020603050405020304" pitchFamily="18" charset="0"/>
                <a:cs typeface="Times New Roman" panose="02020603050405020304" pitchFamily="18" charset="0"/>
              </a:rPr>
              <a:t> 112(1): 148-66</a:t>
            </a:r>
            <a:r>
              <a:rPr lang="en-US" dirty="0" smtClean="0">
                <a:latin typeface="Times New Roman" panose="02020603050405020304" pitchFamily="18" charset="0"/>
                <a:cs typeface="Times New Roman" panose="02020603050405020304" pitchFamily="18" charset="0"/>
              </a:rPr>
              <a:t>.</a:t>
            </a:r>
          </a:p>
          <a:p>
            <a:pPr lvl="1"/>
            <a:r>
              <a:rPr lang="en-US" dirty="0" err="1">
                <a:latin typeface="Times New Roman" panose="02020603050405020304" pitchFamily="18" charset="0"/>
                <a:cs typeface="Times New Roman" panose="02020603050405020304" pitchFamily="18" charset="0"/>
              </a:rPr>
              <a:t>Coppock</a:t>
            </a:r>
            <a:r>
              <a:rPr lang="en-US" dirty="0">
                <a:latin typeface="Times New Roman" panose="02020603050405020304" pitchFamily="18" charset="0"/>
                <a:cs typeface="Times New Roman" panose="02020603050405020304" pitchFamily="18" charset="0"/>
              </a:rPr>
              <a:t>, Alexander, Seth J. Hill, and Lynn </a:t>
            </a:r>
            <a:r>
              <a:rPr lang="en-US" dirty="0" err="1">
                <a:latin typeface="Times New Roman" panose="02020603050405020304" pitchFamily="18" charset="0"/>
                <a:cs typeface="Times New Roman" panose="02020603050405020304" pitchFamily="18" charset="0"/>
              </a:rPr>
              <a:t>Vavreck</a:t>
            </a:r>
            <a:r>
              <a:rPr lang="en-US" dirty="0">
                <a:latin typeface="Times New Roman" panose="02020603050405020304" pitchFamily="18" charset="0"/>
                <a:cs typeface="Times New Roman" panose="02020603050405020304" pitchFamily="18" charset="0"/>
              </a:rPr>
              <a:t>. 2020. “</a:t>
            </a:r>
            <a:r>
              <a:rPr lang="en-US" u="sng" dirty="0">
                <a:latin typeface="Times New Roman" panose="02020603050405020304" pitchFamily="18" charset="0"/>
                <a:cs typeface="Times New Roman" panose="02020603050405020304" pitchFamily="18" charset="0"/>
                <a:hlinkClick r:id="rId3"/>
              </a:rPr>
              <a:t>The small effects of </a:t>
            </a:r>
            <a:r>
              <a:rPr lang="en-US" u="sng" dirty="0" smtClean="0">
                <a:latin typeface="Times New Roman" panose="02020603050405020304" pitchFamily="18" charset="0"/>
                <a:cs typeface="Times New Roman" panose="02020603050405020304" pitchFamily="18" charset="0"/>
                <a:hlinkClick r:id="rId3"/>
              </a:rPr>
              <a:t>political </a:t>
            </a:r>
            <a:r>
              <a:rPr lang="en-US" u="sng" dirty="0">
                <a:latin typeface="Times New Roman" panose="02020603050405020304" pitchFamily="18" charset="0"/>
                <a:cs typeface="Times New Roman" panose="02020603050405020304" pitchFamily="18" charset="0"/>
                <a:hlinkClick r:id="rId3"/>
              </a:rPr>
              <a:t>advertising are small regardless of context, message, sender, or receiver: Evidence from 59 real-time randomized experiments</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Science Advances </a:t>
            </a:r>
            <a:r>
              <a:rPr lang="en-US" dirty="0">
                <a:latin typeface="Times New Roman" panose="02020603050405020304" pitchFamily="18" charset="0"/>
                <a:cs typeface="Times New Roman" panose="02020603050405020304" pitchFamily="18" charset="0"/>
              </a:rPr>
              <a:t>6(36): </a:t>
            </a:r>
            <a:r>
              <a:rPr lang="en-US" dirty="0" smtClean="0">
                <a:latin typeface="Times New Roman" panose="02020603050405020304" pitchFamily="18" charset="0"/>
                <a:cs typeface="Times New Roman" panose="02020603050405020304" pitchFamily="18" charset="0"/>
              </a:rPr>
              <a:t>1-6.</a:t>
            </a:r>
          </a:p>
          <a:p>
            <a:pPr lvl="1"/>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BUT…</a:t>
            </a:r>
          </a:p>
          <a:p>
            <a:pPr lvl="1"/>
            <a:endParaRPr lang="en-US" dirty="0" smtClean="0">
              <a:latin typeface="Times New Roman" panose="02020603050405020304" pitchFamily="18" charset="0"/>
              <a:cs typeface="Times New Roman" panose="02020603050405020304" pitchFamily="18" charset="0"/>
            </a:endParaRPr>
          </a:p>
          <a:p>
            <a:pPr lvl="1"/>
            <a:r>
              <a:rPr lang="en-US" dirty="0" err="1" smtClean="0">
                <a:latin typeface="Times New Roman" panose="02020603050405020304" pitchFamily="18" charset="0"/>
                <a:cs typeface="Times New Roman" panose="02020603050405020304" pitchFamily="18" charset="0"/>
              </a:rPr>
              <a:t>Kalla</a:t>
            </a:r>
            <a:r>
              <a:rPr lang="en-US" dirty="0" smtClean="0">
                <a:latin typeface="Times New Roman" panose="02020603050405020304" pitchFamily="18" charset="0"/>
                <a:cs typeface="Times New Roman" panose="02020603050405020304" pitchFamily="18" charset="0"/>
              </a:rPr>
              <a:t>, Joshua A., and David E. </a:t>
            </a:r>
            <a:r>
              <a:rPr lang="en-US" dirty="0" err="1" smtClean="0">
                <a:latin typeface="Times New Roman" panose="02020603050405020304" pitchFamily="18" charset="0"/>
                <a:cs typeface="Times New Roman" panose="02020603050405020304" pitchFamily="18" charset="0"/>
              </a:rPr>
              <a:t>Broockman</a:t>
            </a:r>
            <a:r>
              <a:rPr lang="en-US" dirty="0" smtClean="0">
                <a:latin typeface="Times New Roman" panose="02020603050405020304" pitchFamily="18" charset="0"/>
                <a:cs typeface="Times New Roman" panose="02020603050405020304" pitchFamily="18" charset="0"/>
              </a:rPr>
              <a:t>. 2020. “</a:t>
            </a:r>
            <a:r>
              <a:rPr lang="en-US" dirty="0" smtClean="0">
                <a:latin typeface="Times New Roman" panose="02020603050405020304" pitchFamily="18" charset="0"/>
                <a:cs typeface="Times New Roman" panose="02020603050405020304" pitchFamily="18" charset="0"/>
                <a:hlinkClick r:id="rId4"/>
              </a:rPr>
              <a:t>Reducing Exclusionary Attitudes through Interpersonal Conversation: Evidence from Three Field Experiments</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American Political Science Review</a:t>
            </a:r>
            <a:r>
              <a:rPr lang="en-US" dirty="0" smtClean="0">
                <a:latin typeface="Times New Roman" panose="02020603050405020304" pitchFamily="18" charset="0"/>
                <a:cs typeface="Times New Roman" panose="02020603050405020304" pitchFamily="18" charset="0"/>
              </a:rPr>
              <a:t> 114(2): 410-25.</a:t>
            </a:r>
          </a:p>
          <a:p>
            <a:pPr lvl="1"/>
            <a:r>
              <a:rPr lang="en-US" dirty="0" smtClean="0">
                <a:latin typeface="Times New Roman" panose="02020603050405020304" pitchFamily="18" charset="0"/>
                <a:cs typeface="Times New Roman" panose="02020603050405020304" pitchFamily="18" charset="0"/>
              </a:rPr>
              <a:t>Gerber, Alan S., Gregory A. Huber, David Doherty, </a:t>
            </a:r>
            <a:r>
              <a:rPr lang="en-US" dirty="0" err="1" smtClean="0">
                <a:latin typeface="Times New Roman" panose="02020603050405020304" pitchFamily="18" charset="0"/>
                <a:cs typeface="Times New Roman" panose="02020603050405020304" pitchFamily="18" charset="0"/>
              </a:rPr>
              <a:t>Conor</a:t>
            </a:r>
            <a:r>
              <a:rPr lang="en-US" dirty="0" smtClean="0">
                <a:latin typeface="Times New Roman" panose="02020603050405020304" pitchFamily="18" charset="0"/>
                <a:cs typeface="Times New Roman" panose="02020603050405020304" pitchFamily="18" charset="0"/>
              </a:rPr>
              <a:t> M. Dowling, and Seth J. Hill. 2013. “</a:t>
            </a:r>
            <a:r>
              <a:rPr lang="en-US" dirty="0" smtClean="0">
                <a:latin typeface="Times New Roman" panose="02020603050405020304" pitchFamily="18" charset="0"/>
                <a:cs typeface="Times New Roman" panose="02020603050405020304" pitchFamily="18" charset="0"/>
                <a:hlinkClick r:id="rId5"/>
              </a:rPr>
              <a:t>Do Perceptions of Ballot Secrecy Influence Turnout? Results from a Field Experiment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American Journal of Political Science</a:t>
            </a:r>
            <a:r>
              <a:rPr lang="en-US" dirty="0" smtClean="0">
                <a:latin typeface="Times New Roman" panose="02020603050405020304" pitchFamily="18" charset="0"/>
                <a:cs typeface="Times New Roman" panose="02020603050405020304" pitchFamily="18" charset="0"/>
              </a:rPr>
              <a:t> 57(3): 537-71.</a:t>
            </a: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74320" y="6318505"/>
            <a:ext cx="11183112"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Prepared by Christopher W. Larimer, University of Northern Iowa, for talk with Waverly (IA) AAUW on March 18, 2021.  Please do not cite without the author’s permission.</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499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1291</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Reflecting on the Strangest Election in the History of the U.S. and Its Implications for the Future</vt:lpstr>
      <vt:lpstr>Putting 2020 in proper context</vt:lpstr>
      <vt:lpstr> Activists and nonactivists---voters and nonvoters</vt:lpstr>
      <vt:lpstr>PowerPoint Presentation</vt:lpstr>
      <vt:lpstr> Source: Grant, Adam. 2021. Think Again: The Power of Knowing What you Don’t Know. New York: Viking Press (p. 4).</vt:lpstr>
      <vt:lpstr>PowerPoint Presentation</vt:lpstr>
      <vt:lpstr>PowerPoint Presentation</vt:lpstr>
      <vt:lpstr> Gideon Rose, Foreign Affairs</vt:lpstr>
      <vt:lpstr>Hope vs. No hope</vt:lpstr>
      <vt:lpstr>Where are we?</vt:lpstr>
      <vt:lpstr>Control of Iowa legislature, 1969-2021</vt:lpstr>
      <vt:lpstr>Other books mentioned</vt:lpstr>
    </vt:vector>
  </TitlesOfParts>
  <Company>University of Northern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 Larimer</dc:creator>
  <cp:lastModifiedBy>Christopher W Larimer</cp:lastModifiedBy>
  <cp:revision>23</cp:revision>
  <dcterms:created xsi:type="dcterms:W3CDTF">2021-03-16T16:28:50Z</dcterms:created>
  <dcterms:modified xsi:type="dcterms:W3CDTF">2021-03-19T21:34:22Z</dcterms:modified>
</cp:coreProperties>
</file>