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4" r:id="rId2"/>
    <p:sldId id="262" r:id="rId3"/>
    <p:sldId id="267" r:id="rId4"/>
    <p:sldId id="268" r:id="rId5"/>
    <p:sldId id="270" r:id="rId6"/>
    <p:sldId id="266"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ris Kelley" initials="DK"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p:cViewPr varScale="1">
        <p:scale>
          <a:sx n="121" d="100"/>
          <a:sy n="121" d="100"/>
        </p:scale>
        <p:origin x="1904" y="176"/>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2-03-01T14:06:52.652" idx="1">
    <p:pos x="10" y="10"/>
    <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22-03-01T16:32:48.137" idx="3">
    <p:pos x="10" y="10"/>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6A546F-DC13-48D6-9212-2609A85CC7F4}" type="datetimeFigureOut">
              <a:rPr lang="en-US" smtClean="0"/>
              <a:t>10/16/22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BE4681-2D25-4F3C-BDDA-20565E8744E9}" type="slidenum">
              <a:rPr lang="en-US" smtClean="0"/>
              <a:t>‹#›</a:t>
            </a:fld>
            <a:endParaRPr lang="en-US"/>
          </a:p>
        </p:txBody>
      </p:sp>
    </p:spTree>
    <p:extLst>
      <p:ext uri="{BB962C8B-B14F-4D97-AF65-F5344CB8AC3E}">
        <p14:creationId xmlns:p14="http://schemas.microsoft.com/office/powerpoint/2010/main" val="1198754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AD6B22B-F12A-4E59-9099-A118D05B0447}" type="slidenum">
              <a:rPr lang="en-US" smtClean="0"/>
              <a:t>1</a:t>
            </a:fld>
            <a:endParaRPr lang="en-US" dirty="0"/>
          </a:p>
        </p:txBody>
      </p:sp>
    </p:spTree>
    <p:extLst>
      <p:ext uri="{BB962C8B-B14F-4D97-AF65-F5344CB8AC3E}">
        <p14:creationId xmlns:p14="http://schemas.microsoft.com/office/powerpoint/2010/main" val="1574766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4A35CB2-D45A-47ED-A071-7D7497C8E24C}" type="datetimeFigureOut">
              <a:rPr lang="en-US" smtClean="0"/>
              <a:t>10/16/22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EA8A56-4BDF-4C7C-BFDD-68844E96EEAD}" type="slidenum">
              <a:rPr lang="en-US" smtClean="0"/>
              <a:t>‹#›</a:t>
            </a:fld>
            <a:endParaRPr lang="en-US"/>
          </a:p>
        </p:txBody>
      </p:sp>
    </p:spTree>
    <p:extLst>
      <p:ext uri="{BB962C8B-B14F-4D97-AF65-F5344CB8AC3E}">
        <p14:creationId xmlns:p14="http://schemas.microsoft.com/office/powerpoint/2010/main" val="332177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A35CB2-D45A-47ED-A071-7D7497C8E24C}" type="datetimeFigureOut">
              <a:rPr lang="en-US" smtClean="0"/>
              <a:t>10/16/22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EA8A56-4BDF-4C7C-BFDD-68844E96EEAD}" type="slidenum">
              <a:rPr lang="en-US" smtClean="0"/>
              <a:t>‹#›</a:t>
            </a:fld>
            <a:endParaRPr lang="en-US"/>
          </a:p>
        </p:txBody>
      </p:sp>
    </p:spTree>
    <p:extLst>
      <p:ext uri="{BB962C8B-B14F-4D97-AF65-F5344CB8AC3E}">
        <p14:creationId xmlns:p14="http://schemas.microsoft.com/office/powerpoint/2010/main" val="2642306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A35CB2-D45A-47ED-A071-7D7497C8E24C}" type="datetimeFigureOut">
              <a:rPr lang="en-US" smtClean="0"/>
              <a:t>10/16/22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EA8A56-4BDF-4C7C-BFDD-68844E96EEAD}" type="slidenum">
              <a:rPr lang="en-US" smtClean="0"/>
              <a:t>‹#›</a:t>
            </a:fld>
            <a:endParaRPr lang="en-US"/>
          </a:p>
        </p:txBody>
      </p:sp>
    </p:spTree>
    <p:extLst>
      <p:ext uri="{BB962C8B-B14F-4D97-AF65-F5344CB8AC3E}">
        <p14:creationId xmlns:p14="http://schemas.microsoft.com/office/powerpoint/2010/main" val="3895681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A35CB2-D45A-47ED-A071-7D7497C8E24C}" type="datetimeFigureOut">
              <a:rPr lang="en-US" smtClean="0"/>
              <a:t>10/16/22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EA8A56-4BDF-4C7C-BFDD-68844E96EEAD}" type="slidenum">
              <a:rPr lang="en-US" smtClean="0"/>
              <a:t>‹#›</a:t>
            </a:fld>
            <a:endParaRPr lang="en-US"/>
          </a:p>
        </p:txBody>
      </p:sp>
    </p:spTree>
    <p:extLst>
      <p:ext uri="{BB962C8B-B14F-4D97-AF65-F5344CB8AC3E}">
        <p14:creationId xmlns:p14="http://schemas.microsoft.com/office/powerpoint/2010/main" val="1210331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A35CB2-D45A-47ED-A071-7D7497C8E24C}" type="datetimeFigureOut">
              <a:rPr lang="en-US" smtClean="0"/>
              <a:t>10/16/22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EA8A56-4BDF-4C7C-BFDD-68844E96EEAD}" type="slidenum">
              <a:rPr lang="en-US" smtClean="0"/>
              <a:t>‹#›</a:t>
            </a:fld>
            <a:endParaRPr lang="en-US"/>
          </a:p>
        </p:txBody>
      </p:sp>
    </p:spTree>
    <p:extLst>
      <p:ext uri="{BB962C8B-B14F-4D97-AF65-F5344CB8AC3E}">
        <p14:creationId xmlns:p14="http://schemas.microsoft.com/office/powerpoint/2010/main" val="1281364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4A35CB2-D45A-47ED-A071-7D7497C8E24C}" type="datetimeFigureOut">
              <a:rPr lang="en-US" smtClean="0"/>
              <a:t>10/16/22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EA8A56-4BDF-4C7C-BFDD-68844E96EEAD}" type="slidenum">
              <a:rPr lang="en-US" smtClean="0"/>
              <a:t>‹#›</a:t>
            </a:fld>
            <a:endParaRPr lang="en-US"/>
          </a:p>
        </p:txBody>
      </p:sp>
    </p:spTree>
    <p:extLst>
      <p:ext uri="{BB962C8B-B14F-4D97-AF65-F5344CB8AC3E}">
        <p14:creationId xmlns:p14="http://schemas.microsoft.com/office/powerpoint/2010/main" val="1341831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4A35CB2-D45A-47ED-A071-7D7497C8E24C}" type="datetimeFigureOut">
              <a:rPr lang="en-US" smtClean="0"/>
              <a:t>10/16/22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EA8A56-4BDF-4C7C-BFDD-68844E96EEAD}" type="slidenum">
              <a:rPr lang="en-US" smtClean="0"/>
              <a:t>‹#›</a:t>
            </a:fld>
            <a:endParaRPr lang="en-US"/>
          </a:p>
        </p:txBody>
      </p:sp>
    </p:spTree>
    <p:extLst>
      <p:ext uri="{BB962C8B-B14F-4D97-AF65-F5344CB8AC3E}">
        <p14:creationId xmlns:p14="http://schemas.microsoft.com/office/powerpoint/2010/main" val="3210381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4A35CB2-D45A-47ED-A071-7D7497C8E24C}" type="datetimeFigureOut">
              <a:rPr lang="en-US" smtClean="0"/>
              <a:t>10/16/22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EA8A56-4BDF-4C7C-BFDD-68844E96EEAD}" type="slidenum">
              <a:rPr lang="en-US" smtClean="0"/>
              <a:t>‹#›</a:t>
            </a:fld>
            <a:endParaRPr lang="en-US"/>
          </a:p>
        </p:txBody>
      </p:sp>
    </p:spTree>
    <p:extLst>
      <p:ext uri="{BB962C8B-B14F-4D97-AF65-F5344CB8AC3E}">
        <p14:creationId xmlns:p14="http://schemas.microsoft.com/office/powerpoint/2010/main" val="534630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A35CB2-D45A-47ED-A071-7D7497C8E24C}" type="datetimeFigureOut">
              <a:rPr lang="en-US" smtClean="0"/>
              <a:t>10/16/22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EA8A56-4BDF-4C7C-BFDD-68844E96EEAD}" type="slidenum">
              <a:rPr lang="en-US" smtClean="0"/>
              <a:t>‹#›</a:t>
            </a:fld>
            <a:endParaRPr lang="en-US"/>
          </a:p>
        </p:txBody>
      </p:sp>
    </p:spTree>
    <p:extLst>
      <p:ext uri="{BB962C8B-B14F-4D97-AF65-F5344CB8AC3E}">
        <p14:creationId xmlns:p14="http://schemas.microsoft.com/office/powerpoint/2010/main" val="3215125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4A35CB2-D45A-47ED-A071-7D7497C8E24C}" type="datetimeFigureOut">
              <a:rPr lang="en-US" smtClean="0"/>
              <a:t>10/16/22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EA8A56-4BDF-4C7C-BFDD-68844E96EEAD}" type="slidenum">
              <a:rPr lang="en-US" smtClean="0"/>
              <a:t>‹#›</a:t>
            </a:fld>
            <a:endParaRPr lang="en-US"/>
          </a:p>
        </p:txBody>
      </p:sp>
    </p:spTree>
    <p:extLst>
      <p:ext uri="{BB962C8B-B14F-4D97-AF65-F5344CB8AC3E}">
        <p14:creationId xmlns:p14="http://schemas.microsoft.com/office/powerpoint/2010/main" val="1980524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4A35CB2-D45A-47ED-A071-7D7497C8E24C}" type="datetimeFigureOut">
              <a:rPr lang="en-US" smtClean="0"/>
              <a:t>10/16/22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EA8A56-4BDF-4C7C-BFDD-68844E96EEAD}" type="slidenum">
              <a:rPr lang="en-US" smtClean="0"/>
              <a:t>‹#›</a:t>
            </a:fld>
            <a:endParaRPr lang="en-US"/>
          </a:p>
        </p:txBody>
      </p:sp>
    </p:spTree>
    <p:extLst>
      <p:ext uri="{BB962C8B-B14F-4D97-AF65-F5344CB8AC3E}">
        <p14:creationId xmlns:p14="http://schemas.microsoft.com/office/powerpoint/2010/main" val="1892589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A35CB2-D45A-47ED-A071-7D7497C8E24C}" type="datetimeFigureOut">
              <a:rPr lang="en-US" smtClean="0"/>
              <a:t>10/16/22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EA8A56-4BDF-4C7C-BFDD-68844E96EEAD}" type="slidenum">
              <a:rPr lang="en-US" smtClean="0"/>
              <a:t>‹#›</a:t>
            </a:fld>
            <a:endParaRPr lang="en-US"/>
          </a:p>
        </p:txBody>
      </p:sp>
    </p:spTree>
    <p:extLst>
      <p:ext uri="{BB962C8B-B14F-4D97-AF65-F5344CB8AC3E}">
        <p14:creationId xmlns:p14="http://schemas.microsoft.com/office/powerpoint/2010/main" val="246017638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whitehouse.gov/briefing-room/statements-releases/" TargetMode="External"/><Relationship Id="rId2" Type="http://schemas.openxmlformats.org/officeDocument/2006/relationships/hyperlink" Target="https://www.whitehouse.gov/briefing-room/"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s://cattcenter.iastate.ed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1A5A7AF-E1C0-E443-A4D4-93CE8C7BD445}"/>
              </a:ext>
            </a:extLst>
          </p:cNvPr>
          <p:cNvPicPr>
            <a:picLocks noChangeAspect="1"/>
          </p:cNvPicPr>
          <p:nvPr/>
        </p:nvPicPr>
        <p:blipFill>
          <a:blip r:embed="rId3"/>
          <a:stretch>
            <a:fillRect/>
          </a:stretch>
        </p:blipFill>
        <p:spPr>
          <a:xfrm>
            <a:off x="0" y="0"/>
            <a:ext cx="9144000" cy="6858000"/>
          </a:xfrm>
          <a:prstGeom prst="rect">
            <a:avLst/>
          </a:prstGeom>
        </p:spPr>
      </p:pic>
    </p:spTree>
    <p:extLst>
      <p:ext uri="{BB962C8B-B14F-4D97-AF65-F5344CB8AC3E}">
        <p14:creationId xmlns:p14="http://schemas.microsoft.com/office/powerpoint/2010/main" val="805254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latin typeface="Algerian" panose="04020705040A02060702" pitchFamily="82" charset="0"/>
              </a:rPr>
              <a:t>2022</a:t>
            </a:r>
            <a:br>
              <a:rPr lang="en-US" dirty="0">
                <a:solidFill>
                  <a:srgbClr val="FF0000"/>
                </a:solidFill>
                <a:latin typeface="Algerian" panose="04020705040A02060702" pitchFamily="82" charset="0"/>
              </a:rPr>
            </a:br>
            <a:r>
              <a:rPr lang="en-US" i="1" dirty="0">
                <a:latin typeface="Algerian" panose="04020705040A02060702" pitchFamily="82" charset="0"/>
              </a:rPr>
              <a:t>ERA - It’s About Time</a:t>
            </a:r>
          </a:p>
        </p:txBody>
      </p:sp>
      <p:sp>
        <p:nvSpPr>
          <p:cNvPr id="3" name="Content Placeholder 2"/>
          <p:cNvSpPr>
            <a:spLocks noGrp="1"/>
          </p:cNvSpPr>
          <p:nvPr>
            <p:ph idx="1"/>
          </p:nvPr>
        </p:nvSpPr>
        <p:spPr/>
        <p:txBody>
          <a:bodyPr>
            <a:normAutofit lnSpcReduction="10000"/>
          </a:bodyPr>
          <a:lstStyle/>
          <a:p>
            <a:r>
              <a:rPr lang="en-US" dirty="0"/>
              <a:t>1776</a:t>
            </a:r>
          </a:p>
          <a:p>
            <a:r>
              <a:rPr lang="en-US" dirty="0"/>
              <a:t>1846</a:t>
            </a:r>
          </a:p>
          <a:p>
            <a:r>
              <a:rPr lang="en-US" dirty="0"/>
              <a:t>1848</a:t>
            </a:r>
          </a:p>
          <a:p>
            <a:r>
              <a:rPr lang="en-US" dirty="0"/>
              <a:t>1848-1920</a:t>
            </a:r>
          </a:p>
          <a:p>
            <a:r>
              <a:rPr lang="en-US" dirty="0"/>
              <a:t>1919-1920</a:t>
            </a:r>
          </a:p>
          <a:p>
            <a:r>
              <a:rPr lang="en-US" dirty="0"/>
              <a:t>1920</a:t>
            </a:r>
          </a:p>
          <a:p>
            <a:r>
              <a:rPr lang="en-US" dirty="0"/>
              <a:t>1923</a:t>
            </a:r>
          </a:p>
          <a:p>
            <a:r>
              <a:rPr lang="en-US" dirty="0"/>
              <a:t>1923-1970</a:t>
            </a:r>
          </a:p>
          <a:p>
            <a:endParaRPr lang="en-US" dirty="0"/>
          </a:p>
        </p:txBody>
      </p:sp>
    </p:spTree>
    <p:extLst>
      <p:ext uri="{BB962C8B-B14F-4D97-AF65-F5344CB8AC3E}">
        <p14:creationId xmlns:p14="http://schemas.microsoft.com/office/powerpoint/2010/main" val="1179638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latin typeface="Algerian" panose="04020705040A02060702" pitchFamily="82" charset="0"/>
              </a:rPr>
              <a:t>2022</a:t>
            </a:r>
            <a:br>
              <a:rPr lang="en-US" dirty="0">
                <a:solidFill>
                  <a:srgbClr val="FF0000"/>
                </a:solidFill>
                <a:latin typeface="Algerian" panose="04020705040A02060702" pitchFamily="82" charset="0"/>
              </a:rPr>
            </a:br>
            <a:r>
              <a:rPr lang="en-US" i="1" dirty="0">
                <a:latin typeface="Algerian" panose="04020705040A02060702" pitchFamily="82" charset="0"/>
              </a:rPr>
              <a:t>ERA - It’s About Time</a:t>
            </a:r>
          </a:p>
        </p:txBody>
      </p:sp>
      <p:sp>
        <p:nvSpPr>
          <p:cNvPr id="3" name="Content Placeholder 2"/>
          <p:cNvSpPr>
            <a:spLocks noGrp="1"/>
          </p:cNvSpPr>
          <p:nvPr>
            <p:ph idx="1"/>
          </p:nvPr>
        </p:nvSpPr>
        <p:spPr/>
        <p:txBody>
          <a:bodyPr>
            <a:normAutofit fontScale="92500" lnSpcReduction="20000"/>
          </a:bodyPr>
          <a:lstStyle/>
          <a:p>
            <a:pPr marL="0" indent="0">
              <a:buNone/>
            </a:pPr>
            <a:endParaRPr lang="en-US" dirty="0"/>
          </a:p>
          <a:p>
            <a:r>
              <a:rPr lang="en-US" dirty="0"/>
              <a:t>1972</a:t>
            </a:r>
          </a:p>
          <a:p>
            <a:r>
              <a:rPr lang="en-US" dirty="0"/>
              <a:t>1975-1985</a:t>
            </a:r>
          </a:p>
          <a:p>
            <a:r>
              <a:rPr lang="en-US" dirty="0"/>
              <a:t>1977</a:t>
            </a:r>
          </a:p>
          <a:p>
            <a:r>
              <a:rPr lang="en-US" dirty="0"/>
              <a:t>1982</a:t>
            </a:r>
          </a:p>
          <a:p>
            <a:r>
              <a:rPr lang="en-US" dirty="0"/>
              <a:t>2014</a:t>
            </a:r>
          </a:p>
          <a:p>
            <a:r>
              <a:rPr lang="en-US" dirty="0"/>
              <a:t>2020</a:t>
            </a:r>
          </a:p>
          <a:p>
            <a:r>
              <a:rPr lang="en-US" dirty="0"/>
              <a:t>2021</a:t>
            </a:r>
          </a:p>
          <a:p>
            <a:r>
              <a:rPr lang="en-US" dirty="0"/>
              <a:t>2022</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3424461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58847"/>
            <a:ext cx="4572000" cy="6740307"/>
          </a:xfrm>
          <a:prstGeom prst="rect">
            <a:avLst/>
          </a:prstGeom>
        </p:spPr>
        <p:txBody>
          <a:bodyPr>
            <a:spAutoFit/>
          </a:bodyPr>
          <a:lstStyle/>
          <a:p>
            <a:r>
              <a:rPr lang="en-US" cap="all" dirty="0">
                <a:hlinkClick r:id="rId2"/>
              </a:rPr>
              <a:t>BRIEFING </a:t>
            </a:r>
            <a:r>
              <a:rPr lang="en-US" cap="all" dirty="0" err="1">
                <a:hlinkClick r:id="rId2"/>
              </a:rPr>
              <a:t>ROOM</a:t>
            </a:r>
            <a:r>
              <a:rPr lang="en-US" dirty="0" err="1"/>
              <a:t>Statement</a:t>
            </a:r>
            <a:r>
              <a:rPr lang="en-US" dirty="0"/>
              <a:t> from President Biden on the Equal Rights Amendment</a:t>
            </a:r>
          </a:p>
          <a:p>
            <a:r>
              <a:rPr lang="en-US" dirty="0"/>
              <a:t>JANUARY 27, 2022</a:t>
            </a:r>
            <a:r>
              <a:rPr lang="en-US" cap="all" dirty="0"/>
              <a:t>•</a:t>
            </a:r>
            <a:r>
              <a:rPr lang="en-US" cap="all" dirty="0">
                <a:hlinkClick r:id="rId3"/>
              </a:rPr>
              <a:t>STATEMENTS AND RELEASES</a:t>
            </a:r>
            <a:endParaRPr lang="en-US" dirty="0"/>
          </a:p>
          <a:p>
            <a:r>
              <a:rPr lang="en-US" dirty="0"/>
              <a:t>Today, as the House announces a resolution on the Equal Rights Amendment, I once again want to express my support for the ERA loudly and clearly. I have been a strong supporter of the ERA ever since I first ran for the Senate as a 29-year-old. We must recognize the clear will of the American people and definitively enshrine the principle of gender equality in the Constitution. It is long past time that we put all doubt to rest. I am calling on Congress to act immediately to pass a resolution recognizing ratification of the ERA. As the recently published Office of Legal Counsel memorandum makes clear, there is nothing standing in Congress’s way from doing so. No one should be discriminated against based on their sex—and we, as a nation, must stand up for full women’s equality.</a:t>
            </a:r>
          </a:p>
          <a:p>
            <a:r>
              <a:rPr lang="en-US" dirty="0"/>
              <a:t>###</a:t>
            </a:r>
          </a:p>
        </p:txBody>
      </p:sp>
    </p:spTree>
    <p:extLst>
      <p:ext uri="{BB962C8B-B14F-4D97-AF65-F5344CB8AC3E}">
        <p14:creationId xmlns:p14="http://schemas.microsoft.com/office/powerpoint/2010/main" val="80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hlinkClick r:id="rId2"/>
              </a:rPr>
              <a:t>https://CattCenter.IAState.edu</a:t>
            </a:r>
            <a:br>
              <a:rPr lang="en-US" dirty="0"/>
            </a:br>
            <a:endParaRPr lang="en-US" dirty="0"/>
          </a:p>
        </p:txBody>
      </p:sp>
      <p:sp>
        <p:nvSpPr>
          <p:cNvPr id="3" name="Content Placeholder 2"/>
          <p:cNvSpPr>
            <a:spLocks noGrp="1"/>
          </p:cNvSpPr>
          <p:nvPr>
            <p:ph idx="1"/>
          </p:nvPr>
        </p:nvSpPr>
        <p:spPr/>
        <p:txBody>
          <a:bodyPr/>
          <a:lstStyle/>
          <a:p>
            <a:pPr marL="0" indent="0" algn="ctr">
              <a:buNone/>
            </a:pPr>
            <a:r>
              <a:rPr lang="en-US" dirty="0"/>
              <a:t>Menu</a:t>
            </a:r>
            <a:br>
              <a:rPr lang="en-US" dirty="0"/>
            </a:br>
            <a:r>
              <a:rPr lang="en-US" dirty="0"/>
              <a:t>For Educators</a:t>
            </a:r>
            <a:br>
              <a:rPr lang="en-US" dirty="0"/>
            </a:br>
            <a:r>
              <a:rPr lang="en-US" dirty="0"/>
              <a:t>Resources for Educators</a:t>
            </a:r>
            <a:br>
              <a:rPr lang="en-US" dirty="0"/>
            </a:br>
            <a:br>
              <a:rPr lang="en-US" dirty="0"/>
            </a:br>
            <a:r>
              <a:rPr lang="en-US" dirty="0"/>
              <a:t>“The Equal Rights Amendment at 100 Years: History and Current Issues” . . . Curriculum for Iowa High School students</a:t>
            </a:r>
          </a:p>
        </p:txBody>
      </p:sp>
    </p:spTree>
    <p:extLst>
      <p:ext uri="{BB962C8B-B14F-4D97-AF65-F5344CB8AC3E}">
        <p14:creationId xmlns:p14="http://schemas.microsoft.com/office/powerpoint/2010/main" val="1405451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186BE27F-CB5D-1642-96AC-B7F77EF304BB}"/>
              </a:ext>
            </a:extLst>
          </p:cNvPr>
          <p:cNvSpPr txBox="1"/>
          <p:nvPr/>
        </p:nvSpPr>
        <p:spPr>
          <a:xfrm>
            <a:off x="4267200" y="183966"/>
            <a:ext cx="4876800" cy="5316840"/>
          </a:xfrm>
          <a:prstGeom prst="rect">
            <a:avLst/>
          </a:prstGeom>
          <a:noFill/>
        </p:spPr>
        <p:txBody>
          <a:bodyPr wrap="square" lIns="160020" tIns="80010" rIns="160020" bIns="80010" rtlCol="0">
            <a:spAutoFit/>
          </a:bodyPr>
          <a:lstStyle/>
          <a:p>
            <a:pPr algn="ctr"/>
            <a:r>
              <a:rPr lang="en-US" sz="2800" dirty="0">
                <a:latin typeface="Avenir Next" panose="020B0503020202020204" pitchFamily="34" charset="0"/>
              </a:rPr>
              <a:t>Dads for Equality</a:t>
            </a:r>
          </a:p>
          <a:p>
            <a:pPr algn="ctr"/>
            <a:endParaRPr lang="en-US" dirty="0">
              <a:latin typeface="Avenir Next" panose="020B0503020202020204" pitchFamily="34" charset="0"/>
            </a:endParaRPr>
          </a:p>
          <a:p>
            <a:pPr algn="ctr"/>
            <a:r>
              <a:rPr lang="en-US" sz="2800" dirty="0">
                <a:latin typeface="Avenir Next" panose="020B0503020202020204" pitchFamily="34" charset="0"/>
              </a:rPr>
              <a:t>“They may not understand this yet; but, my daughters are entitled to the same opportunities, compensation and access for advancement as your sons. As they begin to realize this they will also see dad demand it for them.” </a:t>
            </a:r>
          </a:p>
          <a:p>
            <a:pPr algn="ctr"/>
            <a:endParaRPr lang="en-US" dirty="0">
              <a:latin typeface="Avenir Next" panose="020B0503020202020204" pitchFamily="34" charset="0"/>
            </a:endParaRPr>
          </a:p>
          <a:p>
            <a:pPr algn="ctr"/>
            <a:r>
              <a:rPr lang="en-US" sz="2400" dirty="0">
                <a:latin typeface="Avenir Next" panose="020B0503020202020204" pitchFamily="34" charset="0"/>
              </a:rPr>
              <a:t>Eric E. Kelley, Ph.D., Professor</a:t>
            </a:r>
          </a:p>
          <a:p>
            <a:pPr algn="ctr"/>
            <a:r>
              <a:rPr lang="en-US" sz="2400" dirty="0"/>
              <a:t>WVU, School of Medicine, Dept. Physiology and Pharmacology</a:t>
            </a:r>
          </a:p>
          <a:p>
            <a:pPr algn="ctr"/>
            <a:endParaRPr lang="en-US" sz="2400" dirty="0">
              <a:latin typeface="Avenir Next" panose="020B0503020202020204" pitchFamily="34" charset="0"/>
            </a:endParaRPr>
          </a:p>
          <a:p>
            <a:pPr algn="ctr"/>
            <a:endParaRPr lang="en-US" sz="700" dirty="0">
              <a:latin typeface="Avenir Next" panose="020B0503020202020204" pitchFamily="34"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685800"/>
            <a:ext cx="3962400" cy="5216683"/>
          </a:xfrm>
          <a:prstGeom prst="rect">
            <a:avLst/>
          </a:prstGeom>
        </p:spPr>
      </p:pic>
    </p:spTree>
    <p:extLst>
      <p:ext uri="{BB962C8B-B14F-4D97-AF65-F5344CB8AC3E}">
        <p14:creationId xmlns:p14="http://schemas.microsoft.com/office/powerpoint/2010/main" val="39558913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488</TotalTime>
  <Words>312</Words>
  <Application>Microsoft Macintosh PowerPoint</Application>
  <PresentationFormat>On-screen Show (4:3)</PresentationFormat>
  <Paragraphs>33</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Algerian</vt:lpstr>
      <vt:lpstr>Arial</vt:lpstr>
      <vt:lpstr>Avenir Next</vt:lpstr>
      <vt:lpstr>Calibri</vt:lpstr>
      <vt:lpstr>Office Theme</vt:lpstr>
      <vt:lpstr>PowerPoint Presentation</vt:lpstr>
      <vt:lpstr>2022 ERA - It’s About Time</vt:lpstr>
      <vt:lpstr>2022 ERA - It’s About Time</vt:lpstr>
      <vt:lpstr>PowerPoint Presentation</vt:lpstr>
      <vt:lpstr> https://CattCenter.IAState.edu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Doris Kelley</dc:creator>
  <cp:lastModifiedBy>Kim Folkers</cp:lastModifiedBy>
  <cp:revision>27</cp:revision>
  <dcterms:created xsi:type="dcterms:W3CDTF">2021-03-22T16:32:26Z</dcterms:created>
  <dcterms:modified xsi:type="dcterms:W3CDTF">2022-10-16T23:24:52Z</dcterms:modified>
</cp:coreProperties>
</file>